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D236003-C079-4FBF-9718-00F9DCADD7AD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6CAE1-84D2-4C8F-A6C8-C8AADBC7767F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B0023-8B12-43E1-9A44-B6221D0CCD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2481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1C04A-B8F2-4E86-94C1-5E4F1CDFB574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C6C2B-2D89-41C7-985F-7C8FA19F44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919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C6C2B-2D89-41C7-985F-7C8FA19F4470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743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4D-2A19-43DA-8C64-998EDEB4B7C6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F160-B984-4FC1-A62A-57CCB10ADFB7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4D-2A19-43DA-8C64-998EDEB4B7C6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F160-B984-4FC1-A62A-57CCB10ADF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4D-2A19-43DA-8C64-998EDEB4B7C6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F160-B984-4FC1-A62A-57CCB10ADF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4D-2A19-43DA-8C64-998EDEB4B7C6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F160-B984-4FC1-A62A-57CCB10ADF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4D-2A19-43DA-8C64-998EDEB4B7C6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F160-B984-4FC1-A62A-57CCB10ADFB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4D-2A19-43DA-8C64-998EDEB4B7C6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F160-B984-4FC1-A62A-57CCB10ADF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4D-2A19-43DA-8C64-998EDEB4B7C6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F160-B984-4FC1-A62A-57CCB10ADFB7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4D-2A19-43DA-8C64-998EDEB4B7C6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F160-B984-4FC1-A62A-57CCB10ADF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4D-2A19-43DA-8C64-998EDEB4B7C6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F160-B984-4FC1-A62A-57CCB10ADF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4D-2A19-43DA-8C64-998EDEB4B7C6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F160-B984-4FC1-A62A-57CCB10ADFB7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74D-2A19-43DA-8C64-998EDEB4B7C6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F160-B984-4FC1-A62A-57CCB10ADFB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D23174D-2A19-43DA-8C64-998EDEB4B7C6}" type="datetimeFigureOut">
              <a:rPr lang="hr-HR" smtClean="0"/>
              <a:t>4.11.2019.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443F160-B984-4FC1-A62A-57CCB10ADFB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TPMT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410400" cy="1368896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one </a:t>
            </a:r>
            <a:r>
              <a:rPr lang="hr-HR" dirty="0" err="1" smtClean="0"/>
              <a:t>man</a:t>
            </a:r>
            <a:r>
              <a:rPr lang="hr-HR" dirty="0" smtClean="0"/>
              <a:t>’s medicine,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other</a:t>
            </a:r>
            <a:r>
              <a:rPr lang="hr-HR" dirty="0" smtClean="0"/>
              <a:t> </a:t>
            </a:r>
            <a:r>
              <a:rPr lang="hr-HR" dirty="0" err="1" smtClean="0"/>
              <a:t>man</a:t>
            </a:r>
            <a:r>
              <a:rPr lang="hr-HR" dirty="0" smtClean="0"/>
              <a:t>’s </a:t>
            </a:r>
            <a:r>
              <a:rPr lang="hr-HR" dirty="0" err="1" smtClean="0"/>
              <a:t>poison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                                              Adriana </a:t>
            </a:r>
            <a:r>
              <a:rPr lang="hr-HR" dirty="0" err="1" smtClean="0"/>
              <a:t>Ključarić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37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424936" cy="2808312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-TPMT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catalyzes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S-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methylation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inactivates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thiopurine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endParaRPr lang="hr-H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r-HR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hr-H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Thiopurine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( 6-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mercaptopurine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Azothioprine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chemotherapeutic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immunosuppressive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(1/3000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deficient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  <a:r>
              <a:rPr lang="hr-H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endParaRPr lang="hr-H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5547"/>
            <a:ext cx="6984776" cy="30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475041" cy="1600200"/>
          </a:xfrm>
        </p:spPr>
        <p:txBody>
          <a:bodyPr>
            <a:normAutofit fontScale="90000"/>
          </a:bodyPr>
          <a:lstStyle/>
          <a:p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thiosine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drug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7920880" cy="4104456"/>
          </a:xfrm>
        </p:spPr>
        <p:txBody>
          <a:bodyPr/>
          <a:lstStyle/>
          <a:p>
            <a:pPr marL="0" indent="0">
              <a:buNone/>
            </a:pPr>
            <a:r>
              <a:rPr lang="hr-HR" b="1" dirty="0" err="1" smtClean="0"/>
              <a:t>Azathioprine</a:t>
            </a:r>
            <a:r>
              <a:rPr lang="hr-HR" b="1" dirty="0" smtClean="0"/>
              <a:t> (AZA)</a:t>
            </a:r>
          </a:p>
          <a:p>
            <a:pPr>
              <a:buFontTx/>
              <a:buChar char="-"/>
            </a:pPr>
            <a:r>
              <a:rPr lang="hr-HR" dirty="0" err="1" smtClean="0"/>
              <a:t>immunosuppressive</a:t>
            </a:r>
            <a:r>
              <a:rPr lang="hr-HR" dirty="0" smtClean="0"/>
              <a:t> </a:t>
            </a:r>
            <a:r>
              <a:rPr lang="hr-HR" dirty="0" err="1" smtClean="0"/>
              <a:t>medication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err="1" smtClean="0"/>
              <a:t>used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: </a:t>
            </a:r>
            <a:r>
              <a:rPr lang="hr-HR" dirty="0" err="1" smtClean="0"/>
              <a:t>rheumatoid</a:t>
            </a:r>
            <a:r>
              <a:rPr lang="hr-HR" dirty="0" smtClean="0"/>
              <a:t> </a:t>
            </a:r>
            <a:r>
              <a:rPr lang="hr-HR" dirty="0" err="1" smtClean="0"/>
              <a:t>arthritis</a:t>
            </a:r>
            <a:r>
              <a:rPr lang="hr-HR" dirty="0" smtClean="0"/>
              <a:t>, </a:t>
            </a:r>
            <a:r>
              <a:rPr lang="hr-HR" dirty="0" err="1" smtClean="0"/>
              <a:t>Crohn</a:t>
            </a:r>
            <a:r>
              <a:rPr lang="hr-HR" dirty="0" smtClean="0"/>
              <a:t>’s </a:t>
            </a:r>
            <a:r>
              <a:rPr lang="hr-HR" dirty="0" err="1" smtClean="0"/>
              <a:t>disease</a:t>
            </a:r>
            <a:r>
              <a:rPr lang="hr-HR" dirty="0" smtClean="0"/>
              <a:t>, </a:t>
            </a:r>
            <a:r>
              <a:rPr lang="hr-HR" dirty="0" err="1" smtClean="0"/>
              <a:t>ulcerative</a:t>
            </a:r>
            <a:r>
              <a:rPr lang="hr-HR" dirty="0" smtClean="0"/>
              <a:t> </a:t>
            </a:r>
            <a:r>
              <a:rPr lang="hr-HR" dirty="0" err="1" smtClean="0"/>
              <a:t>colitis</a:t>
            </a:r>
            <a:r>
              <a:rPr lang="hr-HR" dirty="0" smtClean="0"/>
              <a:t>, </a:t>
            </a:r>
            <a:r>
              <a:rPr lang="hr-HR" dirty="0" err="1" smtClean="0"/>
              <a:t>systemic</a:t>
            </a:r>
            <a:r>
              <a:rPr lang="hr-HR" dirty="0" smtClean="0"/>
              <a:t> </a:t>
            </a:r>
            <a:r>
              <a:rPr lang="hr-HR" dirty="0" err="1" smtClean="0"/>
              <a:t>lupus</a:t>
            </a:r>
            <a:r>
              <a:rPr lang="hr-HR" dirty="0" smtClean="0"/>
              <a:t> </a:t>
            </a:r>
            <a:r>
              <a:rPr lang="hr-HR" dirty="0" err="1" smtClean="0"/>
              <a:t>erythematosus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kidney</a:t>
            </a:r>
            <a:r>
              <a:rPr lang="hr-HR" dirty="0" smtClean="0"/>
              <a:t> </a:t>
            </a:r>
            <a:r>
              <a:rPr lang="hr-HR" dirty="0" err="1" smtClean="0"/>
              <a:t>transplants</a:t>
            </a:r>
            <a:r>
              <a:rPr lang="hr-HR" dirty="0" smtClean="0"/>
              <a:t> to </a:t>
            </a:r>
            <a:r>
              <a:rPr lang="hr-HR" dirty="0" err="1" smtClean="0"/>
              <a:t>prevent</a:t>
            </a:r>
            <a:r>
              <a:rPr lang="hr-HR" dirty="0" smtClean="0"/>
              <a:t> </a:t>
            </a:r>
            <a:r>
              <a:rPr lang="hr-HR" dirty="0" err="1" smtClean="0"/>
              <a:t>rejection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err="1" smtClean="0"/>
              <a:t>per</a:t>
            </a:r>
            <a:r>
              <a:rPr lang="hr-HR" dirty="0" smtClean="0"/>
              <a:t> os or </a:t>
            </a:r>
            <a:r>
              <a:rPr lang="hr-HR" dirty="0" err="1" smtClean="0"/>
              <a:t>through</a:t>
            </a:r>
            <a:r>
              <a:rPr lang="hr-HR" dirty="0" smtClean="0"/>
              <a:t> </a:t>
            </a:r>
            <a:r>
              <a:rPr lang="hr-HR" dirty="0" err="1" smtClean="0"/>
              <a:t>i.v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026" name="Picture 2" descr="Azathioprine xtal 19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60851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- </a:t>
            </a:r>
            <a:r>
              <a:rPr lang="hr-HR" b="1" dirty="0" err="1"/>
              <a:t>P</a:t>
            </a:r>
            <a:r>
              <a:rPr lang="hr-HR" b="1" dirty="0" err="1" smtClean="0"/>
              <a:t>harmacology</a:t>
            </a:r>
            <a:r>
              <a:rPr lang="hr-HR" dirty="0" smtClean="0"/>
              <a:t>: TPMT </a:t>
            </a:r>
            <a:r>
              <a:rPr lang="hr-HR" dirty="0" err="1" smtClean="0"/>
              <a:t>best</a:t>
            </a:r>
            <a:r>
              <a:rPr lang="hr-HR" dirty="0" smtClean="0"/>
              <a:t> </a:t>
            </a:r>
            <a:r>
              <a:rPr lang="hr-HR" dirty="0" err="1" smtClean="0"/>
              <a:t>known</a:t>
            </a:r>
            <a:r>
              <a:rPr lang="hr-HR" dirty="0" smtClean="0"/>
              <a:t> for </a:t>
            </a:r>
            <a:r>
              <a:rPr lang="hr-HR" dirty="0" err="1" smtClean="0"/>
              <a:t>its</a:t>
            </a:r>
            <a:r>
              <a:rPr lang="hr-HR" dirty="0" smtClean="0"/>
              <a:t> role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metabolism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thiopurine</a:t>
            </a:r>
            <a:r>
              <a:rPr lang="hr-HR" dirty="0" smtClean="0"/>
              <a:t> </a:t>
            </a:r>
            <a:r>
              <a:rPr lang="hr-HR" dirty="0" err="1" smtClean="0"/>
              <a:t>drugs</a:t>
            </a:r>
            <a:r>
              <a:rPr lang="hr-HR" dirty="0" smtClean="0"/>
              <a:t>.</a:t>
            </a:r>
            <a:br>
              <a:rPr lang="hr-HR" dirty="0" smtClean="0"/>
            </a:br>
            <a:r>
              <a:rPr lang="hr-HR" dirty="0" err="1" smtClean="0"/>
              <a:t>Defects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TPMT gene </a:t>
            </a:r>
            <a:r>
              <a:rPr lang="hr-HR" dirty="0" err="1" smtClean="0"/>
              <a:t>leads</a:t>
            </a:r>
            <a:r>
              <a:rPr lang="hr-HR" dirty="0" smtClean="0"/>
              <a:t> to </a:t>
            </a:r>
            <a:r>
              <a:rPr lang="hr-HR" dirty="0" err="1" smtClean="0"/>
              <a:t>decreased</a:t>
            </a:r>
            <a:r>
              <a:rPr lang="hr-HR" dirty="0" smtClean="0"/>
              <a:t> </a:t>
            </a:r>
            <a:r>
              <a:rPr lang="hr-HR" dirty="0" err="1" smtClean="0"/>
              <a:t>methylation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decrease</a:t>
            </a:r>
            <a:r>
              <a:rPr lang="hr-HR" dirty="0" smtClean="0"/>
              <a:t> </a:t>
            </a:r>
            <a:r>
              <a:rPr lang="hr-HR" dirty="0" err="1" smtClean="0"/>
              <a:t>inactivation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6MP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err="1" smtClean="0">
                <a:sym typeface="Wingdings" panose="05000000000000000000" pitchFamily="2" charset="2"/>
              </a:rPr>
              <a:t>anemia</a:t>
            </a:r>
            <a:r>
              <a:rPr lang="hr-HR" dirty="0" smtClean="0">
                <a:sym typeface="Wingdings" panose="05000000000000000000" pitchFamily="2" charset="2"/>
              </a:rPr>
              <a:t>, </a:t>
            </a:r>
            <a:r>
              <a:rPr lang="hr-HR" dirty="0" err="1" smtClean="0">
                <a:sym typeface="Wingdings" panose="05000000000000000000" pitchFamily="2" charset="2"/>
              </a:rPr>
              <a:t>bleeding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tendency</a:t>
            </a:r>
            <a:r>
              <a:rPr lang="hr-HR" dirty="0" smtClean="0">
                <a:sym typeface="Wingdings" panose="05000000000000000000" pitchFamily="2" charset="2"/>
              </a:rPr>
              <a:t>, </a:t>
            </a:r>
            <a:r>
              <a:rPr lang="hr-HR" dirty="0" err="1" smtClean="0">
                <a:sym typeface="Wingdings" panose="05000000000000000000" pitchFamily="2" charset="2"/>
              </a:rPr>
              <a:t>leukopenia..</a:t>
            </a:r>
            <a:r>
              <a:rPr lang="hr-HR" dirty="0" smtClean="0">
                <a:sym typeface="Wingdings" panose="05000000000000000000" pitchFamily="2" charset="2"/>
              </a:rPr>
              <a:t>.</a:t>
            </a:r>
            <a:br>
              <a:rPr lang="hr-HR" dirty="0" smtClean="0">
                <a:sym typeface="Wingdings" panose="05000000000000000000" pitchFamily="2" charset="2"/>
              </a:rPr>
            </a:br>
            <a:r>
              <a:rPr lang="hr-HR" dirty="0" smtClean="0">
                <a:sym typeface="Wingdings" panose="05000000000000000000" pitchFamily="2" charset="2"/>
              </a:rPr>
              <a:t/>
            </a:r>
            <a:br>
              <a:rPr lang="hr-HR" dirty="0" smtClean="0">
                <a:sym typeface="Wingdings" panose="05000000000000000000" pitchFamily="2" charset="2"/>
              </a:rPr>
            </a:br>
            <a:r>
              <a:rPr lang="hr-HR" dirty="0" smtClean="0">
                <a:sym typeface="Wingdings" panose="05000000000000000000" pitchFamily="2" charset="2"/>
              </a:rPr>
              <a:t>- </a:t>
            </a:r>
            <a:r>
              <a:rPr lang="hr-HR" b="1" dirty="0" err="1" smtClean="0">
                <a:sym typeface="Wingdings" panose="05000000000000000000" pitchFamily="2" charset="2"/>
              </a:rPr>
              <a:t>Diagnostic</a:t>
            </a:r>
            <a:r>
              <a:rPr lang="hr-HR" b="1" dirty="0" smtClean="0">
                <a:sym typeface="Wingdings" panose="05000000000000000000" pitchFamily="2" charset="2"/>
              </a:rPr>
              <a:t> use</a:t>
            </a:r>
            <a:r>
              <a:rPr lang="hr-HR" dirty="0" smtClean="0">
                <a:sym typeface="Wingdings" panose="05000000000000000000" pitchFamily="2" charset="2"/>
              </a:rPr>
              <a:t>: </a:t>
            </a:r>
            <a:r>
              <a:rPr lang="hr-HR" dirty="0" err="1" smtClean="0">
                <a:sym typeface="Wingdings" panose="05000000000000000000" pitchFamily="2" charset="2"/>
              </a:rPr>
              <a:t>measurment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of</a:t>
            </a:r>
            <a:r>
              <a:rPr lang="hr-HR" dirty="0" smtClean="0">
                <a:sym typeface="Wingdings" panose="05000000000000000000" pitchFamily="2" charset="2"/>
              </a:rPr>
              <a:t> TPMT </a:t>
            </a:r>
            <a:r>
              <a:rPr lang="hr-HR" dirty="0" err="1" smtClean="0">
                <a:sym typeface="Wingdings" panose="05000000000000000000" pitchFamily="2" charset="2"/>
              </a:rPr>
              <a:t>activity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should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be</a:t>
            </a:r>
            <a:r>
              <a:rPr lang="hr-HR" dirty="0" smtClean="0">
                <a:sym typeface="Wingdings" panose="05000000000000000000" pitchFamily="2" charset="2"/>
              </a:rPr>
              <a:t> done </a:t>
            </a:r>
            <a:r>
              <a:rPr lang="hr-HR" dirty="0" err="1" smtClean="0">
                <a:sym typeface="Wingdings" panose="05000000000000000000" pitchFamily="2" charset="2"/>
              </a:rPr>
              <a:t>before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treating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the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patients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with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thiopurine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drugs</a:t>
            </a:r>
            <a:endParaRPr lang="hr-H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- </a:t>
            </a:r>
            <a:r>
              <a:rPr lang="hr-HR" dirty="0" err="1" smtClean="0">
                <a:sym typeface="Wingdings" panose="05000000000000000000" pitchFamily="2" charset="2"/>
              </a:rPr>
              <a:t>if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low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activity</a:t>
            </a:r>
            <a:r>
              <a:rPr lang="hr-HR" dirty="0" smtClean="0">
                <a:sym typeface="Wingdings" panose="05000000000000000000" pitchFamily="2" charset="2"/>
              </a:rPr>
              <a:t>-  </a:t>
            </a:r>
            <a:r>
              <a:rPr lang="hr-HR" dirty="0" err="1" smtClean="0">
                <a:sym typeface="Wingdings" panose="05000000000000000000" pitchFamily="2" charset="2"/>
              </a:rPr>
              <a:t>high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risk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of</a:t>
            </a:r>
            <a:r>
              <a:rPr lang="hr-HR" dirty="0" smtClean="0">
                <a:sym typeface="Wingdings" panose="05000000000000000000" pitchFamily="2" charset="2"/>
              </a:rPr>
              <a:t> drug </a:t>
            </a:r>
            <a:r>
              <a:rPr lang="hr-HR" dirty="0" err="1" smtClean="0">
                <a:sym typeface="Wingdings" panose="05000000000000000000" pitchFamily="2" charset="2"/>
              </a:rPr>
              <a:t>induced</a:t>
            </a:r>
            <a:r>
              <a:rPr lang="hr-HR" dirty="0" smtClean="0">
                <a:sym typeface="Wingdings" panose="05000000000000000000" pitchFamily="2" charset="2"/>
              </a:rPr>
              <a:t> bone </a:t>
            </a:r>
            <a:r>
              <a:rPr lang="hr-HR" dirty="0" err="1" smtClean="0">
                <a:sym typeface="Wingdings" panose="05000000000000000000" pitchFamily="2" charset="2"/>
              </a:rPr>
              <a:t>marrow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toxicity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84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Most </a:t>
            </a:r>
            <a:r>
              <a:rPr lang="hr-HR" dirty="0" err="1" smtClean="0"/>
              <a:t>common</a:t>
            </a:r>
            <a:r>
              <a:rPr lang="hr-HR" dirty="0" smtClean="0"/>
              <a:t> TPMT </a:t>
            </a:r>
            <a:r>
              <a:rPr lang="hr-HR" dirty="0" err="1" smtClean="0"/>
              <a:t>variant</a:t>
            </a:r>
            <a:r>
              <a:rPr lang="hr-HR" dirty="0" smtClean="0"/>
              <a:t> </a:t>
            </a:r>
            <a:r>
              <a:rPr lang="hr-HR" dirty="0" err="1" smtClean="0"/>
              <a:t>allele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European</a:t>
            </a:r>
            <a:r>
              <a:rPr lang="hr-HR" dirty="0" smtClean="0"/>
              <a:t> </a:t>
            </a:r>
            <a:r>
              <a:rPr lang="hr-HR" dirty="0" err="1" smtClean="0"/>
              <a:t>population</a:t>
            </a:r>
            <a:r>
              <a:rPr lang="hr-HR" dirty="0" smtClean="0"/>
              <a:t> is TPMT*3A (</a:t>
            </a:r>
            <a:r>
              <a:rPr lang="hr-HR" dirty="0" err="1" smtClean="0"/>
              <a:t>minor</a:t>
            </a:r>
            <a:r>
              <a:rPr lang="hr-HR" dirty="0" smtClean="0"/>
              <a:t> </a:t>
            </a:r>
            <a:r>
              <a:rPr lang="hr-HR" dirty="0" err="1" smtClean="0"/>
              <a:t>allele</a:t>
            </a:r>
            <a:r>
              <a:rPr lang="hr-HR" dirty="0" smtClean="0"/>
              <a:t> </a:t>
            </a:r>
            <a:r>
              <a:rPr lang="hr-HR" dirty="0" err="1" smtClean="0"/>
              <a:t>frequency</a:t>
            </a:r>
            <a:r>
              <a:rPr lang="hr-HR" dirty="0" smtClean="0"/>
              <a:t> 5%)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 1 </a:t>
            </a:r>
            <a:r>
              <a:rPr lang="hr-HR" dirty="0" err="1" smtClean="0">
                <a:sym typeface="Wingdings" panose="05000000000000000000" pitchFamily="2" charset="2"/>
              </a:rPr>
              <a:t>of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every</a:t>
            </a:r>
            <a:r>
              <a:rPr lang="hr-HR" dirty="0" smtClean="0">
                <a:sym typeface="Wingdings" panose="05000000000000000000" pitchFamily="2" charset="2"/>
              </a:rPr>
              <a:t> 300 </a:t>
            </a:r>
            <a:r>
              <a:rPr lang="hr-HR" dirty="0" err="1" smtClean="0">
                <a:sym typeface="Wingdings" panose="05000000000000000000" pitchFamily="2" charset="2"/>
              </a:rPr>
              <a:t>European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subjects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being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homozygous</a:t>
            </a:r>
            <a:r>
              <a:rPr lang="hr-HR" dirty="0" smtClean="0">
                <a:sym typeface="Wingdings" panose="05000000000000000000" pitchFamily="2" charset="2"/>
              </a:rPr>
              <a:t> for </a:t>
            </a:r>
            <a:r>
              <a:rPr lang="hr-HR" dirty="0" err="1" smtClean="0">
                <a:sym typeface="Wingdings" panose="05000000000000000000" pitchFamily="2" charset="2"/>
              </a:rPr>
              <a:t>this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variant</a:t>
            </a:r>
            <a:r>
              <a:rPr lang="hr-HR" dirty="0" smtClean="0">
                <a:sym typeface="Wingdings" panose="05000000000000000000" pitchFamily="2" charset="2"/>
              </a:rPr>
              <a:t>- is </a:t>
            </a:r>
            <a:r>
              <a:rPr lang="hr-HR" dirty="0" err="1" smtClean="0">
                <a:sym typeface="Wingdings" panose="05000000000000000000" pitchFamily="2" charset="2"/>
              </a:rPr>
              <a:t>due</a:t>
            </a:r>
            <a:r>
              <a:rPr lang="hr-HR" dirty="0" smtClean="0">
                <a:sym typeface="Wingdings" panose="05000000000000000000" pitchFamily="2" charset="2"/>
              </a:rPr>
              <a:t> to 2 </a:t>
            </a:r>
            <a:r>
              <a:rPr lang="hr-HR" dirty="0" err="1" smtClean="0">
                <a:sym typeface="Wingdings" panose="05000000000000000000" pitchFamily="2" charset="2"/>
              </a:rPr>
              <a:t>nonsynonymous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single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nucleotide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polymorphism</a:t>
            </a:r>
            <a:r>
              <a:rPr lang="hr-HR" dirty="0" smtClean="0">
                <a:sym typeface="Wingdings" panose="05000000000000000000" pitchFamily="2" charset="2"/>
              </a:rPr>
              <a:t> (</a:t>
            </a:r>
            <a:r>
              <a:rPr lang="hr-HR" dirty="0" err="1" smtClean="0">
                <a:sym typeface="Wingdings" panose="05000000000000000000" pitchFamily="2" charset="2"/>
              </a:rPr>
              <a:t>SNPs</a:t>
            </a:r>
            <a:r>
              <a:rPr lang="hr-HR" dirty="0" smtClean="0">
                <a:sym typeface="Wingdings" panose="05000000000000000000" pitchFamily="2" charset="2"/>
              </a:rPr>
              <a:t>) </a:t>
            </a:r>
            <a:r>
              <a:rPr lang="hr-HR" dirty="0" err="1" smtClean="0">
                <a:sym typeface="Wingdings" panose="05000000000000000000" pitchFamily="2" charset="2"/>
              </a:rPr>
              <a:t>in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the</a:t>
            </a:r>
            <a:r>
              <a:rPr lang="hr-HR" dirty="0" smtClean="0">
                <a:sym typeface="Wingdings" panose="05000000000000000000" pitchFamily="2" charset="2"/>
              </a:rPr>
              <a:t> TPMT gene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err="1" smtClean="0">
                <a:sym typeface="Wingdings" panose="05000000000000000000" pitchFamily="2" charset="2"/>
              </a:rPr>
              <a:t>Those</a:t>
            </a:r>
            <a:r>
              <a:rPr lang="hr-HR" dirty="0" smtClean="0">
                <a:sym typeface="Wingdings" panose="05000000000000000000" pitchFamily="2" charset="2"/>
              </a:rPr>
              <a:t> 2 </a:t>
            </a:r>
            <a:r>
              <a:rPr lang="hr-HR" dirty="0" err="1" smtClean="0">
                <a:sym typeface="Wingdings" panose="05000000000000000000" pitchFamily="2" charset="2"/>
              </a:rPr>
              <a:t>changes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in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nucleotide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sequence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result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in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the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alteration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of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2</a:t>
            </a:r>
            <a:r>
              <a:rPr lang="hr-HR" dirty="0" smtClean="0">
                <a:sym typeface="Wingdings" panose="05000000000000000000" pitchFamily="2" charset="2"/>
              </a:rPr>
              <a:t> AA </a:t>
            </a:r>
            <a:r>
              <a:rPr lang="hr-HR" dirty="0" err="1" smtClean="0">
                <a:sym typeface="Wingdings" panose="05000000000000000000" pitchFamily="2" charset="2"/>
              </a:rPr>
              <a:t>in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the</a:t>
            </a:r>
            <a:r>
              <a:rPr lang="hr-HR" dirty="0" smtClean="0">
                <a:sym typeface="Wingdings" panose="05000000000000000000" pitchFamily="2" charset="2"/>
              </a:rPr>
              <a:t> TPMT protein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31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48680"/>
            <a:ext cx="7543800" cy="3231232"/>
          </a:xfrm>
        </p:spPr>
        <p:txBody>
          <a:bodyPr/>
          <a:lstStyle/>
          <a:p>
            <a:r>
              <a:rPr lang="hr-HR" dirty="0" smtClean="0"/>
              <a:t>Protein </a:t>
            </a:r>
            <a:r>
              <a:rPr lang="hr-HR" dirty="0" err="1" smtClean="0"/>
              <a:t>encoded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TPMT*3A is </a:t>
            </a:r>
            <a:r>
              <a:rPr lang="hr-HR" dirty="0" err="1" smtClean="0"/>
              <a:t>translated</a:t>
            </a:r>
            <a:r>
              <a:rPr lang="hr-HR" dirty="0" smtClean="0"/>
              <a:t>, but </a:t>
            </a:r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hr-HR" dirty="0" err="1" smtClean="0"/>
              <a:t>misfolds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is </a:t>
            </a:r>
            <a:r>
              <a:rPr lang="hr-HR" dirty="0" err="1" smtClean="0"/>
              <a:t>rapidly</a:t>
            </a:r>
            <a:r>
              <a:rPr lang="hr-HR" dirty="0" smtClean="0"/>
              <a:t> </a:t>
            </a:r>
            <a:r>
              <a:rPr lang="hr-HR" dirty="0" err="1" smtClean="0"/>
              <a:t>degraded</a:t>
            </a:r>
            <a:r>
              <a:rPr lang="hr-HR" dirty="0" smtClean="0"/>
              <a:t> = </a:t>
            </a:r>
            <a:r>
              <a:rPr lang="hr-HR" dirty="0" err="1" smtClean="0"/>
              <a:t>lack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enzyme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inability</a:t>
            </a:r>
            <a:r>
              <a:rPr lang="hr-HR" dirty="0" smtClean="0"/>
              <a:t> to </a:t>
            </a:r>
            <a:r>
              <a:rPr lang="hr-HR" dirty="0" err="1" smtClean="0"/>
              <a:t>metabolize</a:t>
            </a:r>
            <a:r>
              <a:rPr lang="hr-HR" dirty="0" smtClean="0"/>
              <a:t> </a:t>
            </a:r>
            <a:r>
              <a:rPr lang="hr-HR" dirty="0" err="1" smtClean="0"/>
              <a:t>thiopurines</a:t>
            </a:r>
            <a:r>
              <a:rPr lang="hr-HR" dirty="0" smtClean="0"/>
              <a:t>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err="1" smtClean="0">
                <a:sym typeface="Wingdings" panose="05000000000000000000" pitchFamily="2" charset="2"/>
              </a:rPr>
              <a:t>leading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to</a:t>
            </a:r>
            <a:r>
              <a:rPr lang="hr-HR" dirty="0" smtClean="0">
                <a:sym typeface="Wingdings" panose="05000000000000000000" pitchFamily="2" charset="2"/>
              </a:rPr>
              <a:t> 10x „</a:t>
            </a:r>
            <a:r>
              <a:rPr lang="hr-HR" dirty="0" err="1" smtClean="0">
                <a:sym typeface="Wingdings" panose="05000000000000000000" pitchFamily="2" charset="2"/>
              </a:rPr>
              <a:t>overdose</a:t>
            </a:r>
            <a:r>
              <a:rPr lang="hr-HR" dirty="0" smtClean="0">
                <a:sym typeface="Wingdings" panose="05000000000000000000" pitchFamily="2" charset="2"/>
              </a:rPr>
              <a:t>” </a:t>
            </a:r>
            <a:r>
              <a:rPr lang="hr-HR" dirty="0" err="1" smtClean="0">
                <a:sym typeface="Wingdings" panose="05000000000000000000" pitchFamily="2" charset="2"/>
              </a:rPr>
              <a:t>of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these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cytotoxic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agents</a:t>
            </a:r>
            <a:endParaRPr lang="hr-H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(</a:t>
            </a:r>
            <a:r>
              <a:rPr lang="hr-HR" dirty="0" err="1" smtClean="0">
                <a:sym typeface="Wingdings" panose="05000000000000000000" pitchFamily="2" charset="2"/>
              </a:rPr>
              <a:t>when</a:t>
            </a:r>
            <a:r>
              <a:rPr lang="hr-HR" dirty="0" smtClean="0">
                <a:sym typeface="Wingdings" panose="05000000000000000000" pitchFamily="2" charset="2"/>
              </a:rPr>
              <a:t> a standard </a:t>
            </a:r>
            <a:r>
              <a:rPr lang="hr-HR" dirty="0" err="1" smtClean="0">
                <a:sym typeface="Wingdings" panose="05000000000000000000" pitchFamily="2" charset="2"/>
              </a:rPr>
              <a:t>dose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of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thiopurine</a:t>
            </a:r>
            <a:r>
              <a:rPr lang="hr-HR" dirty="0" smtClean="0">
                <a:sym typeface="Wingdings" panose="05000000000000000000" pitchFamily="2" charset="2"/>
              </a:rPr>
              <a:t> is </a:t>
            </a:r>
            <a:r>
              <a:rPr lang="hr-HR" dirty="0" err="1" smtClean="0">
                <a:sym typeface="Wingdings" panose="05000000000000000000" pitchFamily="2" charset="2"/>
              </a:rPr>
              <a:t>administered</a:t>
            </a:r>
            <a:r>
              <a:rPr lang="hr-HR" dirty="0" smtClean="0">
                <a:sym typeface="Wingdings" panose="05000000000000000000" pitchFamily="2" charset="2"/>
              </a:rPr>
              <a:t> to </a:t>
            </a:r>
            <a:r>
              <a:rPr lang="hr-HR" dirty="0" err="1" smtClean="0">
                <a:sym typeface="Wingdings" panose="05000000000000000000" pitchFamily="2" charset="2"/>
              </a:rPr>
              <a:t>patients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who</a:t>
            </a:r>
            <a:r>
              <a:rPr lang="hr-HR" dirty="0" smtClean="0">
                <a:sym typeface="Wingdings" panose="05000000000000000000" pitchFamily="2" charset="2"/>
              </a:rPr>
              <a:t> are </a:t>
            </a:r>
            <a:r>
              <a:rPr lang="hr-HR" dirty="0" err="1" smtClean="0">
                <a:sym typeface="Wingdings" panose="05000000000000000000" pitchFamily="2" charset="2"/>
              </a:rPr>
              <a:t>homozygous</a:t>
            </a:r>
            <a:r>
              <a:rPr lang="hr-HR" dirty="0" smtClean="0">
                <a:sym typeface="Wingdings" panose="05000000000000000000" pitchFamily="2" charset="2"/>
              </a:rPr>
              <a:t> for TPMT*3A)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13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87" y="260648"/>
            <a:ext cx="8856984" cy="1600200"/>
          </a:xfrm>
        </p:spPr>
        <p:txBody>
          <a:bodyPr>
            <a:normAutofit/>
          </a:bodyPr>
          <a:lstStyle/>
          <a:p>
            <a:r>
              <a:rPr lang="hr-HR" dirty="0" err="1" smtClean="0">
                <a:latin typeface="+mn-lt"/>
                <a:cs typeface="Arial" panose="020B0604020202020204" pitchFamily="34" charset="0"/>
              </a:rPr>
              <a:t>What</a:t>
            </a:r>
            <a:r>
              <a:rPr lang="hr-HR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+mn-lt"/>
                <a:cs typeface="Arial" panose="020B0604020202020204" pitchFamily="34" charset="0"/>
              </a:rPr>
              <a:t>exactly</a:t>
            </a:r>
            <a:r>
              <a:rPr lang="hr-HR" dirty="0" smtClean="0">
                <a:latin typeface="+mn-lt"/>
                <a:cs typeface="Arial" panose="020B0604020202020204" pitchFamily="34" charset="0"/>
              </a:rPr>
              <a:t> is TPMT*3A?</a:t>
            </a:r>
            <a:endParaRPr lang="hr-HR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" y="2137233"/>
            <a:ext cx="8856984" cy="4752528"/>
          </a:xfrm>
        </p:spPr>
        <p:txBody>
          <a:bodyPr>
            <a:normAutofit/>
          </a:bodyPr>
          <a:lstStyle/>
          <a:p>
            <a:r>
              <a:rPr lang="hr-HR" dirty="0" err="1" smtClean="0"/>
              <a:t>Haplotype</a:t>
            </a:r>
            <a:r>
              <a:rPr lang="hr-HR" dirty="0"/>
              <a:t>*</a:t>
            </a:r>
            <a:r>
              <a:rPr lang="hr-HR" dirty="0" smtClean="0"/>
              <a:t> </a:t>
            </a:r>
            <a:r>
              <a:rPr lang="hr-HR" dirty="0" err="1" smtClean="0"/>
              <a:t>containing</a:t>
            </a:r>
            <a:r>
              <a:rPr lang="hr-HR" dirty="0" smtClean="0"/>
              <a:t> 2 </a:t>
            </a:r>
            <a:r>
              <a:rPr lang="hr-HR" dirty="0" err="1" smtClean="0"/>
              <a:t>nonsynonymous</a:t>
            </a:r>
            <a:r>
              <a:rPr lang="hr-HR" dirty="0" smtClean="0"/>
              <a:t> </a:t>
            </a:r>
            <a:r>
              <a:rPr lang="hr-HR" dirty="0" err="1" smtClean="0"/>
              <a:t>SNPs</a:t>
            </a:r>
            <a:r>
              <a:rPr lang="hr-HR" dirty="0" smtClean="0"/>
              <a:t> (*3B (</a:t>
            </a:r>
            <a:r>
              <a:rPr lang="hr-HR" dirty="0" err="1" smtClean="0"/>
              <a:t>codon</a:t>
            </a:r>
            <a:r>
              <a:rPr lang="hr-HR" dirty="0"/>
              <a:t> </a:t>
            </a:r>
            <a:r>
              <a:rPr lang="hr-HR" dirty="0" smtClean="0"/>
              <a:t>154 SPN) </a:t>
            </a:r>
            <a:r>
              <a:rPr lang="hr-HR" dirty="0" err="1" smtClean="0"/>
              <a:t>and</a:t>
            </a:r>
            <a:r>
              <a:rPr lang="hr-HR" dirty="0" smtClean="0"/>
              <a:t> *3C)</a:t>
            </a:r>
          </a:p>
          <a:p>
            <a:r>
              <a:rPr lang="hr-HR" dirty="0" smtClean="0"/>
              <a:t>most </a:t>
            </a:r>
            <a:r>
              <a:rPr lang="hr-HR" dirty="0" err="1" smtClean="0"/>
              <a:t>common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European</a:t>
            </a:r>
            <a:r>
              <a:rPr lang="hr-HR" dirty="0" smtClean="0"/>
              <a:t> </a:t>
            </a:r>
            <a:r>
              <a:rPr lang="hr-HR" dirty="0" err="1" smtClean="0"/>
              <a:t>population</a:t>
            </a:r>
            <a:endParaRPr lang="hr-HR" dirty="0" smtClean="0"/>
          </a:p>
          <a:p>
            <a:r>
              <a:rPr lang="hr-HR" dirty="0" err="1" smtClean="0"/>
              <a:t>Haplotype</a:t>
            </a:r>
            <a:r>
              <a:rPr lang="hr-HR" dirty="0" smtClean="0"/>
              <a:t> </a:t>
            </a:r>
            <a:r>
              <a:rPr lang="hr-HR" dirty="0" err="1" smtClean="0"/>
              <a:t>results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significant</a:t>
            </a:r>
            <a:r>
              <a:rPr lang="hr-HR" dirty="0" smtClean="0"/>
              <a:t> </a:t>
            </a:r>
            <a:r>
              <a:rPr lang="hr-HR" dirty="0" err="1" smtClean="0"/>
              <a:t>decrease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TPMT </a:t>
            </a:r>
            <a:r>
              <a:rPr lang="hr-HR" dirty="0" err="1" smtClean="0"/>
              <a:t>enzymatic</a:t>
            </a:r>
            <a:r>
              <a:rPr lang="hr-HR" dirty="0" smtClean="0"/>
              <a:t> </a:t>
            </a:r>
            <a:r>
              <a:rPr lang="hr-HR" dirty="0" err="1" smtClean="0"/>
              <a:t>activity</a:t>
            </a:r>
            <a:r>
              <a:rPr lang="hr-HR" dirty="0" smtClean="0"/>
              <a:t> </a:t>
            </a:r>
            <a:r>
              <a:rPr lang="hr-HR" dirty="0" err="1" smtClean="0"/>
              <a:t>resulting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toxicity</a:t>
            </a:r>
            <a:r>
              <a:rPr lang="hr-HR" dirty="0" smtClean="0"/>
              <a:t> </a:t>
            </a:r>
            <a:r>
              <a:rPr lang="hr-HR" dirty="0" err="1" smtClean="0"/>
              <a:t>when</a:t>
            </a:r>
            <a:r>
              <a:rPr lang="hr-HR" dirty="0" smtClean="0"/>
              <a:t> </a:t>
            </a:r>
            <a:r>
              <a:rPr lang="hr-HR" dirty="0" err="1" smtClean="0"/>
              <a:t>thiopurine</a:t>
            </a:r>
            <a:r>
              <a:rPr lang="hr-HR" dirty="0" smtClean="0"/>
              <a:t> </a:t>
            </a:r>
            <a:r>
              <a:rPr lang="hr-HR" dirty="0" err="1" smtClean="0"/>
              <a:t>tharapy</a:t>
            </a:r>
            <a:r>
              <a:rPr lang="hr-HR" dirty="0" smtClean="0"/>
              <a:t> is </a:t>
            </a:r>
            <a:r>
              <a:rPr lang="hr-HR" dirty="0" err="1" smtClean="0"/>
              <a:t>administered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* - </a:t>
            </a:r>
            <a:r>
              <a:rPr lang="hr-HR" dirty="0" err="1" smtClean="0"/>
              <a:t>group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alleles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organism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are </a:t>
            </a:r>
            <a:r>
              <a:rPr lang="hr-HR" dirty="0" err="1" smtClean="0"/>
              <a:t>inherited</a:t>
            </a:r>
            <a:r>
              <a:rPr lang="hr-HR" dirty="0" smtClean="0"/>
              <a:t> </a:t>
            </a:r>
            <a:r>
              <a:rPr lang="hr-HR" dirty="0" err="1" smtClean="0"/>
              <a:t>together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a </a:t>
            </a:r>
            <a:r>
              <a:rPr lang="hr-HR" dirty="0" err="1" smtClean="0"/>
              <a:t>single</a:t>
            </a:r>
            <a:r>
              <a:rPr lang="hr-HR" dirty="0" smtClean="0"/>
              <a:t> </a:t>
            </a:r>
            <a:r>
              <a:rPr lang="hr-HR" dirty="0" err="1" smtClean="0"/>
              <a:t>parent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03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733256"/>
            <a:ext cx="6552728" cy="504056"/>
          </a:xfrm>
        </p:spPr>
        <p:txBody>
          <a:bodyPr>
            <a:normAutofit fontScale="90000"/>
          </a:bodyPr>
          <a:lstStyle/>
          <a:p>
            <a:r>
              <a:rPr lang="hr-HR" sz="3100" dirty="0" smtClean="0">
                <a:solidFill>
                  <a:srgbClr val="0070C0"/>
                </a:solidFill>
                <a:latin typeface="+mn-lt"/>
              </a:rPr>
              <a:t>BLUE- </a:t>
            </a:r>
            <a:r>
              <a:rPr lang="hr-HR" sz="3100" dirty="0" err="1" smtClean="0">
                <a:solidFill>
                  <a:schemeClr val="tx1"/>
                </a:solidFill>
                <a:latin typeface="+mn-lt"/>
              </a:rPr>
              <a:t>residue</a:t>
            </a:r>
            <a:r>
              <a:rPr lang="hr-HR" sz="3100" dirty="0" smtClean="0">
                <a:solidFill>
                  <a:schemeClr val="tx1"/>
                </a:solidFill>
                <a:latin typeface="+mn-lt"/>
              </a:rPr>
              <a:t> 240</a:t>
            </a:r>
            <a:br>
              <a:rPr lang="hr-HR" sz="3100" dirty="0" smtClean="0">
                <a:solidFill>
                  <a:schemeClr val="tx1"/>
                </a:solidFill>
                <a:latin typeface="+mn-lt"/>
              </a:rPr>
            </a:br>
            <a:r>
              <a:rPr lang="hr-HR" sz="3100" dirty="0" smtClean="0">
                <a:solidFill>
                  <a:srgbClr val="FF0066"/>
                </a:solidFill>
                <a:latin typeface="+mn-lt"/>
              </a:rPr>
              <a:t>PINK- </a:t>
            </a:r>
            <a:r>
              <a:rPr lang="hr-HR" sz="3100" dirty="0" err="1" smtClean="0">
                <a:solidFill>
                  <a:schemeClr val="tx1"/>
                </a:solidFill>
                <a:latin typeface="+mn-lt"/>
              </a:rPr>
              <a:t>residue</a:t>
            </a:r>
            <a:r>
              <a:rPr lang="hr-HR" sz="3100" dirty="0" smtClean="0">
                <a:solidFill>
                  <a:schemeClr val="tx1"/>
                </a:solidFill>
                <a:latin typeface="+mn-lt"/>
              </a:rPr>
              <a:t> 154</a:t>
            </a:r>
            <a:endParaRPr lang="hr-HR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219"/>
            <a:ext cx="7128792" cy="5021872"/>
          </a:xfrm>
        </p:spPr>
      </p:pic>
    </p:spTree>
    <p:extLst>
      <p:ext uri="{BB962C8B-B14F-4D97-AF65-F5344CB8AC3E}">
        <p14:creationId xmlns:p14="http://schemas.microsoft.com/office/powerpoint/2010/main" val="3063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SAH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catalytic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79"/>
            <a:ext cx="6912768" cy="4894987"/>
          </a:xfrm>
        </p:spPr>
      </p:pic>
    </p:spTree>
    <p:extLst>
      <p:ext uri="{BB962C8B-B14F-4D97-AF65-F5344CB8AC3E}">
        <p14:creationId xmlns:p14="http://schemas.microsoft.com/office/powerpoint/2010/main" val="22767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92</TotalTime>
  <Words>264</Words>
  <Application>Microsoft Office PowerPoint</Application>
  <PresentationFormat>On-screen Show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TPMT</vt:lpstr>
      <vt:lpstr>PowerPoint Presentation</vt:lpstr>
      <vt:lpstr>Example of thiosine drug</vt:lpstr>
      <vt:lpstr>PowerPoint Presentation</vt:lpstr>
      <vt:lpstr>PowerPoint Presentation</vt:lpstr>
      <vt:lpstr>PowerPoint Presentation</vt:lpstr>
      <vt:lpstr>What exactly is TPMT*3A?</vt:lpstr>
      <vt:lpstr>BLUE- residue 240 PINK- residue 154</vt:lpstr>
      <vt:lpstr>RED- SAH (catalytic activity)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TPMT</dc:title>
  <dc:creator>student</dc:creator>
  <cp:lastModifiedBy>student</cp:lastModifiedBy>
  <cp:revision>10</cp:revision>
  <dcterms:created xsi:type="dcterms:W3CDTF">2019-11-04T15:41:35Z</dcterms:created>
  <dcterms:modified xsi:type="dcterms:W3CDTF">2019-11-04T17:14:09Z</dcterms:modified>
</cp:coreProperties>
</file>