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2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1"/>
    <p:restoredTop sz="94669"/>
  </p:normalViewPr>
  <p:slideViewPr>
    <p:cSldViewPr snapToGrid="0" snapToObjects="1">
      <p:cViewPr varScale="1">
        <p:scale>
          <a:sx n="92" d="100"/>
          <a:sy n="92" d="100"/>
        </p:scale>
        <p:origin x="18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31FF-8E54-D148-B2AD-44EF24A7E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NGS in </a:t>
            </a:r>
            <a:r>
              <a:rPr lang="sr-Latn-RS" dirty="0" err="1"/>
              <a:t>pathogen</a:t>
            </a:r>
            <a:r>
              <a:rPr lang="sr-Latn-RS" dirty="0"/>
              <a:t> </a:t>
            </a:r>
            <a:r>
              <a:rPr lang="sr-Latn-RS" dirty="0" err="1"/>
              <a:t>detection</a:t>
            </a:r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C9409-26DD-F545-9FD5-59B5F524E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Adriana Ključarić</a:t>
            </a:r>
          </a:p>
        </p:txBody>
      </p:sp>
    </p:spTree>
    <p:extLst>
      <p:ext uri="{BB962C8B-B14F-4D97-AF65-F5344CB8AC3E}">
        <p14:creationId xmlns:p14="http://schemas.microsoft.com/office/powerpoint/2010/main" val="409351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7BA2-B291-1A4E-93C5-A77195C6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Workflow</a:t>
            </a:r>
            <a:r>
              <a:rPr lang="sr-Latn-RS" dirty="0"/>
              <a:t> </a:t>
            </a:r>
            <a:r>
              <a:rPr lang="sr-Latn-RS" dirty="0" err="1"/>
              <a:t>for</a:t>
            </a:r>
            <a:r>
              <a:rPr lang="sr-Latn-RS" dirty="0"/>
              <a:t> </a:t>
            </a:r>
            <a:r>
              <a:rPr lang="sr-Latn-RS" dirty="0" err="1"/>
              <a:t>mNGS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1E23-85C7-5947-8D95-CF0DA239D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1. </a:t>
            </a:r>
            <a:r>
              <a:rPr lang="sr-Latn-RS" dirty="0" err="1"/>
              <a:t>Genomic</a:t>
            </a:r>
            <a:r>
              <a:rPr lang="sr-Latn-RS" dirty="0"/>
              <a:t> DNA is </a:t>
            </a:r>
            <a:r>
              <a:rPr lang="sr-Latn-RS" dirty="0" err="1"/>
              <a:t>extracted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fragmented</a:t>
            </a:r>
            <a:endParaRPr lang="sr-Latn-RS" dirty="0"/>
          </a:p>
          <a:p>
            <a:r>
              <a:rPr lang="sr-Latn-RS" dirty="0"/>
              <a:t>2. </a:t>
            </a:r>
            <a:r>
              <a:rPr lang="sr-Latn-RS" dirty="0" err="1"/>
              <a:t>Adaptors</a:t>
            </a:r>
            <a:r>
              <a:rPr lang="sr-Latn-RS" dirty="0"/>
              <a:t> are </a:t>
            </a:r>
            <a:r>
              <a:rPr lang="sr-Latn-RS" dirty="0" err="1"/>
              <a:t>attached</a:t>
            </a:r>
            <a:r>
              <a:rPr lang="sr-Latn-RS" dirty="0"/>
              <a:t> </a:t>
            </a:r>
            <a:r>
              <a:rPr lang="sr-Latn-RS" dirty="0" err="1"/>
              <a:t>for</a:t>
            </a:r>
            <a:r>
              <a:rPr lang="sr-Latn-RS" dirty="0"/>
              <a:t> </a:t>
            </a:r>
            <a:r>
              <a:rPr lang="sr-Latn-RS" dirty="0" err="1"/>
              <a:t>barcoding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library</a:t>
            </a:r>
            <a:r>
              <a:rPr lang="sr-Latn-RS" dirty="0"/>
              <a:t> </a:t>
            </a:r>
            <a:r>
              <a:rPr lang="sr-Latn-RS" dirty="0" err="1"/>
              <a:t>sequencing</a:t>
            </a:r>
            <a:r>
              <a:rPr lang="sr-Latn-RS" dirty="0"/>
              <a:t> </a:t>
            </a:r>
            <a:r>
              <a:rPr lang="sr-Latn-RS" dirty="0" err="1"/>
              <a:t>preparations</a:t>
            </a:r>
            <a:endParaRPr lang="sr-Latn-RS" dirty="0"/>
          </a:p>
          <a:p>
            <a:r>
              <a:rPr lang="sr-Latn-RS" dirty="0"/>
              <a:t>3.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fragments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DNA are </a:t>
            </a:r>
            <a:r>
              <a:rPr lang="sr-Latn-RS" dirty="0" err="1"/>
              <a:t>simultanously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independantly</a:t>
            </a:r>
            <a:r>
              <a:rPr lang="sr-Latn-RS" dirty="0"/>
              <a:t> </a:t>
            </a:r>
            <a:r>
              <a:rPr lang="sr-Latn-RS" dirty="0" err="1"/>
              <a:t>sequenced</a:t>
            </a:r>
            <a:endParaRPr lang="sr-Latn-RS" dirty="0"/>
          </a:p>
          <a:p>
            <a:r>
              <a:rPr lang="sr-Latn-RS" dirty="0"/>
              <a:t>4. Human- </a:t>
            </a:r>
            <a:r>
              <a:rPr lang="sr-Latn-RS" dirty="0" err="1"/>
              <a:t>related</a:t>
            </a:r>
            <a:r>
              <a:rPr lang="sr-Latn-RS" dirty="0"/>
              <a:t> DNA </a:t>
            </a:r>
            <a:r>
              <a:rPr lang="sr-Latn-RS" dirty="0" err="1"/>
              <a:t>sequence</a:t>
            </a:r>
            <a:r>
              <a:rPr lang="sr-Latn-RS" dirty="0"/>
              <a:t> </a:t>
            </a:r>
            <a:r>
              <a:rPr lang="sr-Latn-RS" dirty="0" err="1"/>
              <a:t>reads</a:t>
            </a:r>
            <a:r>
              <a:rPr lang="sr-Latn-RS" dirty="0"/>
              <a:t> are </a:t>
            </a:r>
            <a:r>
              <a:rPr lang="sr-Latn-RS" dirty="0" err="1"/>
              <a:t>removed</a:t>
            </a:r>
            <a:endParaRPr lang="sr-Latn-RS" dirty="0"/>
          </a:p>
          <a:p>
            <a:r>
              <a:rPr lang="sr-Latn-RS" dirty="0"/>
              <a:t>5. </a:t>
            </a:r>
            <a:r>
              <a:rPr lang="sr-Latn-RS" dirty="0" err="1"/>
              <a:t>Contigs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long</a:t>
            </a:r>
            <a:r>
              <a:rPr lang="sr-Latn-RS" dirty="0"/>
              <a:t> DNA </a:t>
            </a:r>
            <a:r>
              <a:rPr lang="sr-Latn-RS" dirty="0" err="1"/>
              <a:t>stretches</a:t>
            </a:r>
            <a:r>
              <a:rPr lang="sr-Latn-RS" dirty="0"/>
              <a:t> are </a:t>
            </a:r>
            <a:r>
              <a:rPr lang="sr-Latn-RS" dirty="0" err="1"/>
              <a:t>assembbled</a:t>
            </a:r>
            <a:r>
              <a:rPr lang="sr-Latn-RS" dirty="0"/>
              <a:t> from </a:t>
            </a:r>
            <a:r>
              <a:rPr lang="sr-Latn-RS" dirty="0" err="1"/>
              <a:t>shorter</a:t>
            </a:r>
            <a:r>
              <a:rPr lang="sr-Latn-RS" dirty="0"/>
              <a:t> </a:t>
            </a:r>
            <a:r>
              <a:rPr lang="sr-Latn-RS" dirty="0" err="1"/>
              <a:t>sequences</a:t>
            </a:r>
            <a:endParaRPr lang="sr-Latn-RS" dirty="0"/>
          </a:p>
          <a:p>
            <a:r>
              <a:rPr lang="sr-Latn-RS" dirty="0"/>
              <a:t>6. </a:t>
            </a:r>
            <a:r>
              <a:rPr lang="sr-Latn-RS" dirty="0" err="1"/>
              <a:t>Contigs</a:t>
            </a:r>
            <a:r>
              <a:rPr lang="sr-Latn-RS" dirty="0"/>
              <a:t> are </a:t>
            </a:r>
            <a:r>
              <a:rPr lang="sr-Latn-RS" dirty="0" err="1"/>
              <a:t>aligned</a:t>
            </a:r>
            <a:r>
              <a:rPr lang="sr-Latn-RS" dirty="0"/>
              <a:t> to a reference </a:t>
            </a:r>
            <a:r>
              <a:rPr lang="sr-Latn-RS" dirty="0" err="1"/>
              <a:t>database</a:t>
            </a:r>
            <a:r>
              <a:rPr lang="sr-Latn-RS" dirty="0"/>
              <a:t> </a:t>
            </a:r>
            <a:r>
              <a:rPr lang="sr-Latn-RS" dirty="0" err="1"/>
              <a:t>for</a:t>
            </a:r>
            <a:r>
              <a:rPr lang="sr-Latn-RS" dirty="0"/>
              <a:t> </a:t>
            </a:r>
            <a:r>
              <a:rPr lang="sr-Latn-RS" dirty="0" err="1"/>
              <a:t>classification</a:t>
            </a:r>
            <a:endParaRPr lang="sr-Latn-RS" dirty="0"/>
          </a:p>
          <a:p>
            <a:r>
              <a:rPr lang="sr-Latn-RS" dirty="0"/>
              <a:t>(* </a:t>
            </a:r>
            <a:r>
              <a:rPr lang="sr-Latn-RS" dirty="0" err="1"/>
              <a:t>contigs</a:t>
            </a:r>
            <a:r>
              <a:rPr lang="sr-Latn-RS" dirty="0"/>
              <a:t> </a:t>
            </a:r>
            <a:r>
              <a:rPr lang="sr-Latn-RS" dirty="0">
                <a:sym typeface="Wingdings" pitchFamily="2" charset="2"/>
              </a:rPr>
              <a:t> </a:t>
            </a:r>
            <a:r>
              <a:rPr lang="sr-Latn-RS" dirty="0" err="1"/>
              <a:t>Few</a:t>
            </a:r>
            <a:r>
              <a:rPr lang="sr-Latn-RS" dirty="0"/>
              <a:t> </a:t>
            </a:r>
            <a:r>
              <a:rPr lang="sr-Latn-RS" dirty="0" err="1"/>
              <a:t>overlapping</a:t>
            </a:r>
            <a:r>
              <a:rPr lang="sr-Latn-RS" dirty="0"/>
              <a:t> </a:t>
            </a:r>
            <a:r>
              <a:rPr lang="sr-Latn-RS" dirty="0" err="1"/>
              <a:t>sequence</a:t>
            </a:r>
            <a:r>
              <a:rPr lang="sr-Latn-RS" dirty="0"/>
              <a:t> </a:t>
            </a:r>
            <a:r>
              <a:rPr lang="sr-Latn-RS" dirty="0" err="1"/>
              <a:t>reads</a:t>
            </a:r>
            <a:r>
              <a:rPr lang="sr-Latn-RS" dirty="0"/>
              <a:t> are </a:t>
            </a:r>
            <a:r>
              <a:rPr lang="sr-Latn-RS" dirty="0" err="1"/>
              <a:t>pieced</a:t>
            </a:r>
            <a:r>
              <a:rPr lang="sr-Latn-RS" dirty="0"/>
              <a:t> </a:t>
            </a:r>
            <a:r>
              <a:rPr lang="sr-Latn-RS" dirty="0" err="1"/>
              <a:t>together</a:t>
            </a:r>
            <a:r>
              <a:rPr lang="sr-Latn-RS" dirty="0"/>
              <a:t> to </a:t>
            </a:r>
            <a:r>
              <a:rPr lang="sr-Latn-RS" dirty="0" err="1"/>
              <a:t>produce</a:t>
            </a:r>
            <a:r>
              <a:rPr lang="sr-Latn-RS" dirty="0"/>
              <a:t> a single </a:t>
            </a:r>
            <a:r>
              <a:rPr lang="sr-Latn-RS" dirty="0" err="1"/>
              <a:t>longer</a:t>
            </a:r>
            <a:r>
              <a:rPr lang="sr-Latn-RS" dirty="0"/>
              <a:t> </a:t>
            </a:r>
            <a:r>
              <a:rPr lang="sr-Latn-RS" dirty="0" err="1"/>
              <a:t>sequence</a:t>
            </a:r>
            <a:r>
              <a:rPr lang="sr-Latn-R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4614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0B6F7-B70D-7F40-BB0D-DF166C2B60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14153" y="0"/>
            <a:ext cx="9956800" cy="6870700"/>
          </a:xfrm>
        </p:spPr>
      </p:pic>
    </p:spTree>
    <p:extLst>
      <p:ext uri="{BB962C8B-B14F-4D97-AF65-F5344CB8AC3E}">
        <p14:creationId xmlns:p14="http://schemas.microsoft.com/office/powerpoint/2010/main" val="348880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423F-2920-F747-97DC-281E6892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err="1"/>
              <a:t>Targeted</a:t>
            </a:r>
            <a:r>
              <a:rPr lang="sr-Latn-RS" dirty="0"/>
              <a:t> </a:t>
            </a:r>
            <a:r>
              <a:rPr lang="sr-Latn-RS" dirty="0" err="1"/>
              <a:t>vs</a:t>
            </a:r>
            <a:r>
              <a:rPr lang="sr-Latn-RS" dirty="0"/>
              <a:t> </a:t>
            </a:r>
            <a:r>
              <a:rPr lang="sr-Latn-RS" dirty="0" err="1"/>
              <a:t>Untargeted</a:t>
            </a:r>
            <a:r>
              <a:rPr lang="sr-Latn-RS" dirty="0"/>
              <a:t> </a:t>
            </a:r>
            <a:r>
              <a:rPr lang="sr-Latn-RS" dirty="0" err="1"/>
              <a:t>shotgun</a:t>
            </a:r>
            <a:r>
              <a:rPr lang="sr-Latn-RS" dirty="0"/>
              <a:t> </a:t>
            </a:r>
            <a:r>
              <a:rPr lang="sr-Latn-RS" dirty="0" err="1"/>
              <a:t>metagenomic</a:t>
            </a:r>
            <a:r>
              <a:rPr lang="sr-Latn-RS" dirty="0"/>
              <a:t> </a:t>
            </a:r>
            <a:r>
              <a:rPr lang="sr-Latn-RS" dirty="0" err="1"/>
              <a:t>next-generation</a:t>
            </a:r>
            <a:r>
              <a:rPr lang="sr-Latn-RS" dirty="0"/>
              <a:t> </a:t>
            </a:r>
            <a:r>
              <a:rPr lang="sr-Latn-RS" dirty="0" err="1"/>
              <a:t>approaches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35BB-D4C7-7942-9D12-C06FB064E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PCR- </a:t>
            </a:r>
            <a:r>
              <a:rPr lang="sr-Latn-RS" dirty="0" err="1"/>
              <a:t>targeted</a:t>
            </a:r>
            <a:r>
              <a:rPr lang="sr-Latn-RS" dirty="0"/>
              <a:t> </a:t>
            </a:r>
            <a:r>
              <a:rPr lang="sr-Latn-RS" dirty="0" err="1"/>
              <a:t>mNGS</a:t>
            </a:r>
            <a:r>
              <a:rPr lang="sr-Latn-RS" dirty="0"/>
              <a:t> </a:t>
            </a:r>
            <a:r>
              <a:rPr lang="sr-Latn-RS" dirty="0" err="1"/>
              <a:t>approach</a:t>
            </a:r>
            <a:r>
              <a:rPr lang="sr-Latn-RS" dirty="0"/>
              <a:t> </a:t>
            </a:r>
            <a:r>
              <a:rPr lang="sr-Latn-RS" dirty="0">
                <a:sym typeface="Wingdings" pitchFamily="2" charset="2"/>
              </a:rPr>
              <a:t> </a:t>
            </a:r>
            <a:r>
              <a:rPr lang="sr-Latn-RS" dirty="0" err="1">
                <a:sym typeface="Wingdings" pitchFamily="2" charset="2"/>
              </a:rPr>
              <a:t>uses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primers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designed</a:t>
            </a:r>
            <a:r>
              <a:rPr lang="sr-Latn-RS" dirty="0">
                <a:sym typeface="Wingdings" pitchFamily="2" charset="2"/>
              </a:rPr>
              <a:t> from </a:t>
            </a:r>
            <a:r>
              <a:rPr lang="sr-Latn-RS" dirty="0" err="1">
                <a:sym typeface="Wingdings" pitchFamily="2" charset="2"/>
              </a:rPr>
              <a:t>regions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such</a:t>
            </a:r>
            <a:r>
              <a:rPr lang="sr-Latn-RS" dirty="0">
                <a:sym typeface="Wingdings" pitchFamily="2" charset="2"/>
              </a:rPr>
              <a:t> as </a:t>
            </a:r>
            <a:r>
              <a:rPr lang="sr-Latn-RS" dirty="0" err="1">
                <a:sym typeface="Wingdings" pitchFamily="2" charset="2"/>
              </a:rPr>
              <a:t>rRNA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genees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that</a:t>
            </a:r>
            <a:r>
              <a:rPr lang="sr-Latn-RS" dirty="0">
                <a:sym typeface="Wingdings" pitchFamily="2" charset="2"/>
              </a:rPr>
              <a:t> are </a:t>
            </a:r>
            <a:r>
              <a:rPr lang="sr-Latn-RS" dirty="0" err="1">
                <a:sym typeface="Wingdings" pitchFamily="2" charset="2"/>
              </a:rPr>
              <a:t>universally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conserved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among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bacteria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fungi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parasites</a:t>
            </a:r>
            <a:endParaRPr lang="sr-Latn-RS" dirty="0">
              <a:sym typeface="Wingdings" pitchFamily="2" charset="2"/>
            </a:endParaRPr>
          </a:p>
          <a:p>
            <a:r>
              <a:rPr lang="sr-Latn-RS" dirty="0" err="1">
                <a:sym typeface="Wingdings" pitchFamily="2" charset="2"/>
              </a:rPr>
              <a:t>Other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sets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primers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can</a:t>
            </a:r>
            <a:r>
              <a:rPr lang="sr-Latn-RS" dirty="0">
                <a:sym typeface="Wingdings" pitchFamily="2" charset="2"/>
              </a:rPr>
              <a:t> be </a:t>
            </a:r>
            <a:r>
              <a:rPr lang="sr-Latn-RS" dirty="0" err="1">
                <a:sym typeface="Wingdings" pitchFamily="2" charset="2"/>
              </a:rPr>
              <a:t>designed</a:t>
            </a:r>
            <a:r>
              <a:rPr lang="sr-Latn-RS" dirty="0">
                <a:sym typeface="Wingdings" pitchFamily="2" charset="2"/>
              </a:rPr>
              <a:t> to </a:t>
            </a:r>
            <a:r>
              <a:rPr lang="sr-Latn-RS" dirty="0" err="1">
                <a:sym typeface="Wingdings" pitchFamily="2" charset="2"/>
              </a:rPr>
              <a:t>target</a:t>
            </a:r>
            <a:r>
              <a:rPr lang="sr-Latn-RS" dirty="0">
                <a:sym typeface="Wingdings" pitchFamily="2" charset="2"/>
              </a:rPr>
              <a:t> a </a:t>
            </a:r>
            <a:r>
              <a:rPr lang="sr-Latn-RS" dirty="0" err="1">
                <a:sym typeface="Wingdings" pitchFamily="2" charset="2"/>
              </a:rPr>
              <a:t>defined</a:t>
            </a:r>
            <a:r>
              <a:rPr lang="sr-Latn-RS" dirty="0">
                <a:sym typeface="Wingdings" pitchFamily="2" charset="2"/>
              </a:rPr>
              <a:t> set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pathogens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and</a:t>
            </a:r>
            <a:r>
              <a:rPr lang="sr-Latn-RS" dirty="0">
                <a:sym typeface="Wingdings" pitchFamily="2" charset="2"/>
              </a:rPr>
              <a:t>/</a:t>
            </a:r>
            <a:r>
              <a:rPr lang="sr-Latn-RS" dirty="0" err="1">
                <a:sym typeface="Wingdings" pitchFamily="2" charset="2"/>
              </a:rPr>
              <a:t>or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genes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and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used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for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multiplex</a:t>
            </a:r>
            <a:r>
              <a:rPr lang="sr-Latn-RS" dirty="0">
                <a:sym typeface="Wingdings" pitchFamily="2" charset="2"/>
              </a:rPr>
              <a:t> reverse </a:t>
            </a:r>
            <a:r>
              <a:rPr lang="sr-Latn-RS" dirty="0" err="1">
                <a:sym typeface="Wingdings" pitchFamily="2" charset="2"/>
              </a:rPr>
              <a:t>transcription</a:t>
            </a:r>
            <a:r>
              <a:rPr lang="sr-Latn-RS" dirty="0">
                <a:sym typeface="Wingdings" pitchFamily="2" charset="2"/>
              </a:rPr>
              <a:t> PCR</a:t>
            </a:r>
          </a:p>
          <a:p>
            <a:r>
              <a:rPr lang="sr-Latn-RS" dirty="0">
                <a:sym typeface="Wingdings" pitchFamily="2" charset="2"/>
              </a:rPr>
              <a:t>NGS </a:t>
            </a:r>
            <a:r>
              <a:rPr lang="sr-Latn-RS" dirty="0" err="1">
                <a:sym typeface="Wingdings" pitchFamily="2" charset="2"/>
              </a:rPr>
              <a:t>library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preparation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and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sequencing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resultant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amplicons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enable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pathogen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identification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down</a:t>
            </a:r>
            <a:r>
              <a:rPr lang="sr-Latn-RS" dirty="0">
                <a:sym typeface="Wingdings" pitchFamily="2" charset="2"/>
              </a:rPr>
              <a:t> to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genus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species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level</a:t>
            </a:r>
            <a:r>
              <a:rPr lang="sr-Latn-RS" dirty="0">
                <a:sym typeface="Wingdings" pitchFamily="2" charset="2"/>
              </a:rPr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6607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02EC-A5C4-B04C-87AC-2ECFF8BB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err="1"/>
              <a:t>Targeted</a:t>
            </a:r>
            <a:r>
              <a:rPr lang="sr-Latn-RS" dirty="0"/>
              <a:t> </a:t>
            </a:r>
            <a:r>
              <a:rPr lang="sr-Latn-RS" dirty="0" err="1"/>
              <a:t>vs</a:t>
            </a:r>
            <a:r>
              <a:rPr lang="sr-Latn-RS" dirty="0"/>
              <a:t> </a:t>
            </a:r>
            <a:r>
              <a:rPr lang="sr-Latn-RS" dirty="0" err="1"/>
              <a:t>Untargeted</a:t>
            </a:r>
            <a:r>
              <a:rPr lang="sr-Latn-RS" dirty="0"/>
              <a:t> </a:t>
            </a:r>
            <a:r>
              <a:rPr lang="sr-Latn-RS" dirty="0" err="1"/>
              <a:t>shotgun</a:t>
            </a:r>
            <a:r>
              <a:rPr lang="sr-Latn-RS" dirty="0"/>
              <a:t> </a:t>
            </a:r>
            <a:r>
              <a:rPr lang="sr-Latn-RS" dirty="0" err="1"/>
              <a:t>metagenomic</a:t>
            </a:r>
            <a:r>
              <a:rPr lang="sr-Latn-RS" dirty="0"/>
              <a:t> </a:t>
            </a:r>
            <a:r>
              <a:rPr lang="sr-Latn-RS" dirty="0" err="1"/>
              <a:t>next-generation</a:t>
            </a:r>
            <a:r>
              <a:rPr lang="sr-Latn-RS" dirty="0"/>
              <a:t> </a:t>
            </a:r>
            <a:r>
              <a:rPr lang="sr-Latn-RS" dirty="0" err="1"/>
              <a:t>approaches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478D-C8A0-8140-A756-4AEF38B3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08737"/>
            <a:ext cx="10005645" cy="3727939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err="1"/>
              <a:t>Metagenomic</a:t>
            </a:r>
            <a:r>
              <a:rPr lang="sr-Latn-RS" dirty="0"/>
              <a:t> </a:t>
            </a:r>
            <a:r>
              <a:rPr lang="sr-Latn-RS" dirty="0" err="1"/>
              <a:t>sequencing</a:t>
            </a:r>
            <a:r>
              <a:rPr lang="sr-Latn-RS" dirty="0"/>
              <a:t> </a:t>
            </a:r>
            <a:r>
              <a:rPr lang="sr-Latn-RS" dirty="0">
                <a:sym typeface="Wingdings" pitchFamily="2" charset="2"/>
              </a:rPr>
              <a:t> </a:t>
            </a:r>
            <a:r>
              <a:rPr lang="sr-Latn-RS" dirty="0" err="1">
                <a:sym typeface="Wingdings" pitchFamily="2" charset="2"/>
              </a:rPr>
              <a:t>entails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unbiased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shotgun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sequencing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all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microbial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and</a:t>
            </a:r>
            <a:r>
              <a:rPr lang="sr-Latn-RS" dirty="0">
                <a:sym typeface="Wingdings" pitchFamily="2" charset="2"/>
              </a:rPr>
              <a:t> host </a:t>
            </a:r>
            <a:r>
              <a:rPr lang="sr-Latn-RS" dirty="0" err="1">
                <a:sym typeface="Wingdings" pitchFamily="2" charset="2"/>
              </a:rPr>
              <a:t>nucleic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acids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present</a:t>
            </a:r>
            <a:r>
              <a:rPr lang="sr-Latn-RS" dirty="0">
                <a:sym typeface="Wingdings" pitchFamily="2" charset="2"/>
              </a:rPr>
              <a:t> in a </a:t>
            </a:r>
            <a:r>
              <a:rPr lang="sr-Latn-RS" dirty="0" err="1">
                <a:sym typeface="Wingdings" pitchFamily="2" charset="2"/>
              </a:rPr>
              <a:t>sample</a:t>
            </a:r>
            <a:endParaRPr lang="sr-Latn-RS" dirty="0">
              <a:sym typeface="Wingdings" pitchFamily="2" charset="2"/>
            </a:endParaRPr>
          </a:p>
          <a:p>
            <a:r>
              <a:rPr lang="sr-Latn-RS" dirty="0">
                <a:sym typeface="Wingdings" pitchFamily="2" charset="2"/>
              </a:rPr>
              <a:t>Dna </a:t>
            </a:r>
            <a:r>
              <a:rPr lang="sr-Latn-RS" dirty="0" err="1">
                <a:sym typeface="Wingdings" pitchFamily="2" charset="2"/>
              </a:rPr>
              <a:t>library</a:t>
            </a:r>
            <a:r>
              <a:rPr lang="sr-Latn-RS" dirty="0">
                <a:sym typeface="Wingdings" pitchFamily="2" charset="2"/>
              </a:rPr>
              <a:t>  </a:t>
            </a:r>
            <a:r>
              <a:rPr lang="sr-Latn-RS" dirty="0" err="1">
                <a:sym typeface="Wingdings" pitchFamily="2" charset="2"/>
              </a:rPr>
              <a:t>identification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bacteria</a:t>
            </a:r>
            <a:r>
              <a:rPr lang="sr-Latn-RS" dirty="0">
                <a:sym typeface="Wingdings" pitchFamily="2" charset="2"/>
              </a:rPr>
              <a:t>, </a:t>
            </a:r>
            <a:r>
              <a:rPr lang="sr-Latn-RS" dirty="0" err="1">
                <a:sym typeface="Wingdings" pitchFamily="2" charset="2"/>
              </a:rPr>
              <a:t>fungi</a:t>
            </a:r>
            <a:r>
              <a:rPr lang="sr-Latn-RS" dirty="0">
                <a:sym typeface="Wingdings" pitchFamily="2" charset="2"/>
              </a:rPr>
              <a:t>, DNA </a:t>
            </a:r>
            <a:r>
              <a:rPr lang="sr-Latn-RS" dirty="0" err="1">
                <a:sym typeface="Wingdings" pitchFamily="2" charset="2"/>
              </a:rPr>
              <a:t>viruses</a:t>
            </a:r>
            <a:r>
              <a:rPr lang="sr-Latn-RS" dirty="0">
                <a:sym typeface="Wingdings" pitchFamily="2" charset="2"/>
              </a:rPr>
              <a:t>, </a:t>
            </a:r>
            <a:r>
              <a:rPr lang="sr-Latn-RS" dirty="0" err="1">
                <a:sym typeface="Wingdings" pitchFamily="2" charset="2"/>
              </a:rPr>
              <a:t>parasites</a:t>
            </a:r>
            <a:endParaRPr lang="sr-Latn-RS" dirty="0">
              <a:sym typeface="Wingdings" pitchFamily="2" charset="2"/>
            </a:endParaRPr>
          </a:p>
          <a:p>
            <a:r>
              <a:rPr lang="sr-Latn-RS" dirty="0">
                <a:sym typeface="Wingdings" pitchFamily="2" charset="2"/>
              </a:rPr>
              <a:t>RNA </a:t>
            </a:r>
            <a:r>
              <a:rPr lang="sr-Latn-RS" dirty="0" err="1">
                <a:sym typeface="Wingdings" pitchFamily="2" charset="2"/>
              </a:rPr>
              <a:t>library</a:t>
            </a:r>
            <a:r>
              <a:rPr lang="sr-Latn-RS" dirty="0">
                <a:sym typeface="Wingdings" pitchFamily="2" charset="2"/>
              </a:rPr>
              <a:t>  </a:t>
            </a:r>
            <a:r>
              <a:rPr lang="sr-Latn-RS" dirty="0" err="1">
                <a:sym typeface="Wingdings" pitchFamily="2" charset="2"/>
              </a:rPr>
              <a:t>identification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RNA </a:t>
            </a:r>
            <a:r>
              <a:rPr lang="sr-Latn-RS" dirty="0" err="1">
                <a:sym typeface="Wingdings" pitchFamily="2" charset="2"/>
              </a:rPr>
              <a:t>viruses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and</a:t>
            </a:r>
            <a:r>
              <a:rPr lang="sr-Latn-RS" dirty="0">
                <a:sym typeface="Wingdings" pitchFamily="2" charset="2"/>
              </a:rPr>
              <a:t> RNA </a:t>
            </a:r>
            <a:r>
              <a:rPr lang="sr-Latn-RS" dirty="0" err="1">
                <a:sym typeface="Wingdings" pitchFamily="2" charset="2"/>
              </a:rPr>
              <a:t>sequencing</a:t>
            </a:r>
            <a:r>
              <a:rPr lang="sr-Latn-RS" dirty="0">
                <a:sym typeface="Wingdings" pitchFamily="2" charset="2"/>
              </a:rPr>
              <a:t>- </a:t>
            </a:r>
            <a:r>
              <a:rPr lang="sr-Latn-RS" dirty="0" err="1">
                <a:sym typeface="Wingdings" pitchFamily="2" charset="2"/>
              </a:rPr>
              <a:t>based</a:t>
            </a:r>
            <a:r>
              <a:rPr lang="sr-Latn-RS" dirty="0">
                <a:sym typeface="Wingdings" pitchFamily="2" charset="2"/>
              </a:rPr>
              <a:t> human host </a:t>
            </a:r>
            <a:r>
              <a:rPr lang="sr-Latn-RS" dirty="0" err="1">
                <a:sym typeface="Wingdings" pitchFamily="2" charset="2"/>
              </a:rPr>
              <a:t>transcriptome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profiling</a:t>
            </a:r>
            <a:r>
              <a:rPr lang="sr-Latn-RS" dirty="0">
                <a:sym typeface="Wingdings" pitchFamily="2" charset="2"/>
              </a:rPr>
              <a:t> </a:t>
            </a:r>
          </a:p>
          <a:p>
            <a:r>
              <a:rPr lang="sr-Latn-RS" dirty="0">
                <a:sym typeface="Wingdings" pitchFamily="2" charset="2"/>
              </a:rPr>
              <a:t>No </a:t>
            </a:r>
            <a:r>
              <a:rPr lang="sr-Latn-RS" dirty="0" err="1">
                <a:sym typeface="Wingdings" pitchFamily="2" charset="2"/>
              </a:rPr>
              <a:t>primers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probes</a:t>
            </a:r>
            <a:r>
              <a:rPr lang="sr-Latn-RS" dirty="0">
                <a:sym typeface="Wingdings" pitchFamily="2" charset="2"/>
              </a:rPr>
              <a:t> are </a:t>
            </a:r>
            <a:r>
              <a:rPr lang="sr-Latn-RS" dirty="0" err="1">
                <a:sym typeface="Wingdings" pitchFamily="2" charset="2"/>
              </a:rPr>
              <a:t>used</a:t>
            </a:r>
            <a:r>
              <a:rPr lang="sr-Latn-RS" dirty="0">
                <a:sym typeface="Wingdings" pitchFamily="2" charset="2"/>
              </a:rPr>
              <a:t> in </a:t>
            </a:r>
            <a:r>
              <a:rPr lang="sr-Latn-RS" dirty="0" err="1">
                <a:sym typeface="Wingdings" pitchFamily="2" charset="2"/>
              </a:rPr>
              <a:t>unbiased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mNGS</a:t>
            </a:r>
            <a:r>
              <a:rPr lang="sr-Latn-RS" dirty="0">
                <a:sym typeface="Wingdings" pitchFamily="2" charset="2"/>
              </a:rPr>
              <a:t>, </a:t>
            </a:r>
            <a:r>
              <a:rPr lang="sr-Latn-RS" dirty="0" err="1">
                <a:sym typeface="Wingdings" pitchFamily="2" charset="2"/>
              </a:rPr>
              <a:t>majority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reads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corresptonds</a:t>
            </a:r>
            <a:r>
              <a:rPr lang="sr-Latn-RS" dirty="0">
                <a:sym typeface="Wingdings" pitchFamily="2" charset="2"/>
              </a:rPr>
              <a:t> to </a:t>
            </a:r>
            <a:r>
              <a:rPr lang="sr-Latn-RS" dirty="0" err="1">
                <a:sym typeface="Wingdings" pitchFamily="2" charset="2"/>
              </a:rPr>
              <a:t>the</a:t>
            </a:r>
            <a:r>
              <a:rPr lang="sr-Latn-RS" dirty="0">
                <a:sym typeface="Wingdings" pitchFamily="2" charset="2"/>
              </a:rPr>
              <a:t> human host  </a:t>
            </a:r>
            <a:r>
              <a:rPr lang="sr-Latn-RS" dirty="0" err="1">
                <a:sym typeface="Wingdings" pitchFamily="2" charset="2"/>
              </a:rPr>
              <a:t>detection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pathogens</a:t>
            </a:r>
            <a:r>
              <a:rPr lang="sr-Latn-RS" dirty="0">
                <a:sym typeface="Wingdings" pitchFamily="2" charset="2"/>
              </a:rPr>
              <a:t> from </a:t>
            </a:r>
            <a:r>
              <a:rPr lang="sr-Latn-RS" dirty="0" err="1">
                <a:sym typeface="Wingdings" pitchFamily="2" charset="2"/>
              </a:rPr>
              <a:t>metagenomic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libraries</a:t>
            </a:r>
            <a:r>
              <a:rPr lang="sr-Latn-RS" dirty="0">
                <a:sym typeface="Wingdings" pitchFamily="2" charset="2"/>
              </a:rPr>
              <a:t> is a ’</a:t>
            </a:r>
            <a:r>
              <a:rPr lang="sr-Latn-RS" dirty="0" err="1">
                <a:sym typeface="Wingdings" pitchFamily="2" charset="2"/>
              </a:rPr>
              <a:t>needle</a:t>
            </a:r>
            <a:r>
              <a:rPr lang="sr-Latn-RS" dirty="0">
                <a:sym typeface="Wingdings" pitchFamily="2" charset="2"/>
              </a:rPr>
              <a:t>- in-a- </a:t>
            </a:r>
            <a:r>
              <a:rPr lang="sr-Latn-RS" dirty="0" err="1">
                <a:sym typeface="Wingdings" pitchFamily="2" charset="2"/>
              </a:rPr>
              <a:t>haystack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endeavour</a:t>
            </a:r>
            <a:endParaRPr lang="sr-Latn-RS" dirty="0">
              <a:sym typeface="Wingdings" pitchFamily="2" charset="2"/>
            </a:endParaRPr>
          </a:p>
          <a:p>
            <a:r>
              <a:rPr lang="sr-Latn-RS" dirty="0" err="1">
                <a:sym typeface="Wingdings" pitchFamily="2" charset="2"/>
              </a:rPr>
              <a:t>Optional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capture</a:t>
            </a:r>
            <a:r>
              <a:rPr lang="sr-Latn-RS" dirty="0">
                <a:sym typeface="Wingdings" pitchFamily="2" charset="2"/>
              </a:rPr>
              <a:t> probe </a:t>
            </a:r>
            <a:r>
              <a:rPr lang="sr-Latn-RS" dirty="0" err="1">
                <a:sym typeface="Wingdings" pitchFamily="2" charset="2"/>
              </a:rPr>
              <a:t>enrichment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step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using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magnetic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beads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enables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targeted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mNGS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of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pathogens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and</a:t>
            </a:r>
            <a:r>
              <a:rPr lang="sr-Latn-RS" dirty="0">
                <a:sym typeface="Wingdings" pitchFamily="2" charset="2"/>
              </a:rPr>
              <a:t>/</a:t>
            </a:r>
            <a:r>
              <a:rPr lang="sr-Latn-RS" dirty="0" err="1">
                <a:sym typeface="Wingdings" pitchFamily="2" charset="2"/>
              </a:rPr>
              <a:t>or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genes</a:t>
            </a:r>
            <a:r>
              <a:rPr lang="sr-Latn-RS" dirty="0">
                <a:sym typeface="Wingdings" pitchFamily="2" charset="2"/>
              </a:rPr>
              <a:t> from </a:t>
            </a:r>
            <a:r>
              <a:rPr lang="sr-Latn-RS" dirty="0" err="1">
                <a:sym typeface="Wingdings" pitchFamily="2" charset="2"/>
              </a:rPr>
              <a:t>metagenomic</a:t>
            </a:r>
            <a:r>
              <a:rPr lang="sr-Latn-RS" dirty="0">
                <a:sym typeface="Wingdings" pitchFamily="2" charset="2"/>
              </a:rPr>
              <a:t> </a:t>
            </a:r>
            <a:r>
              <a:rPr lang="sr-Latn-RS" dirty="0" err="1">
                <a:sym typeface="Wingdings" pitchFamily="2" charset="2"/>
              </a:rPr>
              <a:t>libraries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536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6D8F-20CD-CC4E-8D23-E4182E62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CF54CE-729A-BE47-AAFA-FF6CE78FC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196" y="-24873"/>
            <a:ext cx="5674593" cy="6882873"/>
          </a:xfrm>
        </p:spPr>
      </p:pic>
    </p:spTree>
    <p:extLst>
      <p:ext uri="{BB962C8B-B14F-4D97-AF65-F5344CB8AC3E}">
        <p14:creationId xmlns:p14="http://schemas.microsoft.com/office/powerpoint/2010/main" val="152785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9F509B-84EA-9E4F-BF8D-FE11E5C55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321" y="748144"/>
            <a:ext cx="10614344" cy="5386647"/>
          </a:xfrm>
        </p:spPr>
      </p:pic>
    </p:spTree>
    <p:extLst>
      <p:ext uri="{BB962C8B-B14F-4D97-AF65-F5344CB8AC3E}">
        <p14:creationId xmlns:p14="http://schemas.microsoft.com/office/powerpoint/2010/main" val="245077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F6E1-CABE-C342-B5B3-07C0583A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FDA- ARGOS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9EFD-70F0-BB48-910C-62F39F795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database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quality-controlled</a:t>
            </a:r>
            <a:r>
              <a:rPr lang="hr-HR" dirty="0"/>
              <a:t> reference </a:t>
            </a:r>
            <a:r>
              <a:rPr lang="hr-HR" dirty="0" err="1"/>
              <a:t>genomes</a:t>
            </a:r>
            <a:r>
              <a:rPr lang="hr-HR" dirty="0"/>
              <a:t> for </a:t>
            </a:r>
            <a:r>
              <a:rPr lang="hr-HR" dirty="0" err="1"/>
              <a:t>diagnostic</a:t>
            </a:r>
            <a:r>
              <a:rPr lang="hr-HR" dirty="0"/>
              <a:t> use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regulatory</a:t>
            </a:r>
            <a:r>
              <a:rPr lang="hr-HR" dirty="0"/>
              <a:t> </a:t>
            </a:r>
            <a:r>
              <a:rPr lang="hr-HR" dirty="0" err="1"/>
              <a:t>science</a:t>
            </a:r>
            <a:endParaRPr lang="hr-HR" dirty="0"/>
          </a:p>
          <a:p>
            <a:r>
              <a:rPr lang="hr-HR" dirty="0"/>
              <a:t> </a:t>
            </a:r>
            <a:r>
              <a:rPr lang="hr-HR" dirty="0" err="1"/>
              <a:t>initially</a:t>
            </a:r>
            <a:r>
              <a:rPr lang="hr-HR" dirty="0"/>
              <a:t> </a:t>
            </a:r>
            <a:r>
              <a:rPr lang="hr-HR" dirty="0" err="1"/>
              <a:t>collecting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sequencing</a:t>
            </a:r>
            <a:r>
              <a:rPr lang="hr-HR" dirty="0"/>
              <a:t> 2000 </a:t>
            </a:r>
            <a:r>
              <a:rPr lang="hr-HR" dirty="0" err="1"/>
              <a:t>microbes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include</a:t>
            </a:r>
            <a:r>
              <a:rPr lang="hr-HR" dirty="0"/>
              <a:t> </a:t>
            </a:r>
            <a:r>
              <a:rPr lang="hr-HR" dirty="0" err="1"/>
              <a:t>biothreat</a:t>
            </a:r>
            <a:r>
              <a:rPr lang="hr-HR" dirty="0"/>
              <a:t> </a:t>
            </a:r>
            <a:r>
              <a:rPr lang="hr-HR" dirty="0" err="1"/>
              <a:t>microorganisms</a:t>
            </a:r>
            <a:r>
              <a:rPr lang="hr-HR" dirty="0"/>
              <a:t>, </a:t>
            </a:r>
            <a:r>
              <a:rPr lang="hr-HR" dirty="0" err="1"/>
              <a:t>common</a:t>
            </a:r>
            <a:r>
              <a:rPr lang="hr-HR" dirty="0"/>
              <a:t> </a:t>
            </a:r>
            <a:r>
              <a:rPr lang="hr-HR" dirty="0" err="1"/>
              <a:t>clinical</a:t>
            </a:r>
            <a:r>
              <a:rPr lang="hr-HR" dirty="0"/>
              <a:t> </a:t>
            </a:r>
            <a:r>
              <a:rPr lang="hr-HR" dirty="0" err="1"/>
              <a:t>pathogens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closely</a:t>
            </a:r>
            <a:r>
              <a:rPr lang="hr-HR" dirty="0"/>
              <a:t> </a:t>
            </a:r>
            <a:r>
              <a:rPr lang="hr-HR" dirty="0" err="1"/>
              <a:t>related</a:t>
            </a:r>
            <a:r>
              <a:rPr lang="hr-HR" dirty="0"/>
              <a:t> </a:t>
            </a:r>
            <a:r>
              <a:rPr lang="hr-HR" dirty="0" err="1"/>
              <a:t>species</a:t>
            </a:r>
            <a:r>
              <a:rPr lang="hr-HR" dirty="0"/>
              <a:t>. 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10993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281</Words>
  <Application>Microsoft Macintosh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</vt:lpstr>
      <vt:lpstr>NGS in pathogen detection</vt:lpstr>
      <vt:lpstr>Workflow for mNGS</vt:lpstr>
      <vt:lpstr>PowerPoint Presentation</vt:lpstr>
      <vt:lpstr>Targeted vs Untargeted shotgun metagenomic next-generation approaches</vt:lpstr>
      <vt:lpstr>Targeted vs Untargeted shotgun metagenomic next-generation approaches</vt:lpstr>
      <vt:lpstr>PowerPoint Presentation</vt:lpstr>
      <vt:lpstr>PowerPoint Presentation</vt:lpstr>
      <vt:lpstr>FDA- ARGOS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in pathogen detection</dc:title>
  <dc:creator>Adriana Ključarić</dc:creator>
  <cp:lastModifiedBy>Adriana Ključarić</cp:lastModifiedBy>
  <cp:revision>6</cp:revision>
  <dcterms:created xsi:type="dcterms:W3CDTF">2020-01-13T13:55:02Z</dcterms:created>
  <dcterms:modified xsi:type="dcterms:W3CDTF">2020-01-13T14:51:42Z</dcterms:modified>
</cp:coreProperties>
</file>