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D2C-F620-4359-8E18-E4E0F4344BFE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F956-D5EE-495A-A1BD-31284D8E9D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003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D2C-F620-4359-8E18-E4E0F4344BFE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F956-D5EE-495A-A1BD-31284D8E9D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623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D2C-F620-4359-8E18-E4E0F4344BFE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F956-D5EE-495A-A1BD-31284D8E9D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171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D2C-F620-4359-8E18-E4E0F4344BFE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F956-D5EE-495A-A1BD-31284D8E9D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45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D2C-F620-4359-8E18-E4E0F4344BFE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F956-D5EE-495A-A1BD-31284D8E9D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78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D2C-F620-4359-8E18-E4E0F4344BFE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F956-D5EE-495A-A1BD-31284D8E9D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726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D2C-F620-4359-8E18-E4E0F4344BFE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F956-D5EE-495A-A1BD-31284D8E9D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840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D2C-F620-4359-8E18-E4E0F4344BFE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F956-D5EE-495A-A1BD-31284D8E9D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58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D2C-F620-4359-8E18-E4E0F4344BFE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F956-D5EE-495A-A1BD-31284D8E9D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233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D2C-F620-4359-8E18-E4E0F4344BFE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F956-D5EE-495A-A1BD-31284D8E9D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399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D2C-F620-4359-8E18-E4E0F4344BFE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F956-D5EE-495A-A1BD-31284D8E9D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345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EBD2C-F620-4359-8E18-E4E0F4344BFE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9F956-D5EE-495A-A1BD-31284D8E9D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008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 </a:t>
            </a:r>
            <a:r>
              <a:rPr lang="hr-HR" dirty="0" err="1" smtClean="0"/>
              <a:t>family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paraplegia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by</a:t>
            </a:r>
            <a:r>
              <a:rPr lang="hr-HR" dirty="0" smtClean="0"/>
              <a:t> Daniel </a:t>
            </a:r>
            <a:r>
              <a:rPr lang="hr-HR" dirty="0" err="1" smtClean="0"/>
              <a:t>Huebner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296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Background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brothers from a consanguineous family, in the age range from pre-adolescent to </a:t>
            </a:r>
            <a:r>
              <a:rPr lang="en-US" dirty="0" smtClean="0"/>
              <a:t>adult </a:t>
            </a:r>
            <a:endParaRPr lang="hr-HR" dirty="0" smtClean="0"/>
          </a:p>
          <a:p>
            <a:r>
              <a:rPr lang="en-US" dirty="0" smtClean="0"/>
              <a:t>Their </a:t>
            </a:r>
            <a:r>
              <a:rPr lang="en-US" dirty="0"/>
              <a:t>symptoms include severe intellectual disability, </a:t>
            </a:r>
            <a:r>
              <a:rPr lang="en-US" dirty="0" err="1"/>
              <a:t>tetraspasticity</a:t>
            </a:r>
            <a:r>
              <a:rPr lang="en-US" dirty="0"/>
              <a:t> with </a:t>
            </a:r>
            <a:r>
              <a:rPr lang="en-US" dirty="0" err="1"/>
              <a:t>dyskinetic</a:t>
            </a:r>
            <a:r>
              <a:rPr lang="en-US" dirty="0"/>
              <a:t> movements, and </a:t>
            </a:r>
            <a:r>
              <a:rPr lang="en-US" dirty="0" err="1"/>
              <a:t>dysmetry</a:t>
            </a:r>
            <a:r>
              <a:rPr lang="en-US" dirty="0"/>
              <a:t> of the upper </a:t>
            </a:r>
            <a:r>
              <a:rPr lang="en-US" dirty="0" smtClean="0"/>
              <a:t>limbs </a:t>
            </a:r>
            <a:endParaRPr lang="hr-HR" dirty="0" smtClean="0"/>
          </a:p>
          <a:p>
            <a:pPr lvl="1"/>
            <a:r>
              <a:rPr lang="en-US" dirty="0" smtClean="0"/>
              <a:t>Walking </a:t>
            </a:r>
            <a:r>
              <a:rPr lang="en-US" dirty="0"/>
              <a:t>only short distances with a walking frame, or not at </a:t>
            </a:r>
            <a:r>
              <a:rPr lang="en-US" dirty="0" smtClean="0"/>
              <a:t>all </a:t>
            </a:r>
            <a:endParaRPr lang="hr-HR" dirty="0" smtClean="0"/>
          </a:p>
          <a:p>
            <a:pPr lvl="1"/>
            <a:r>
              <a:rPr lang="en-US" dirty="0" smtClean="0"/>
              <a:t>Speech </a:t>
            </a:r>
            <a:r>
              <a:rPr lang="en-US" dirty="0"/>
              <a:t>is absent, but there is some language </a:t>
            </a:r>
            <a:r>
              <a:rPr lang="en-US" dirty="0" smtClean="0"/>
              <a:t>understanding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131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Filtering</a:t>
            </a:r>
            <a:r>
              <a:rPr lang="hr-HR" dirty="0" smtClean="0"/>
              <a:t> </a:t>
            </a:r>
            <a:r>
              <a:rPr lang="hr-HR" dirty="0" err="1" smtClean="0"/>
              <a:t>process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Due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fact</a:t>
            </a:r>
            <a:r>
              <a:rPr lang="hr-HR" dirty="0" smtClean="0"/>
              <a:t>,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must </a:t>
            </a:r>
            <a:r>
              <a:rPr lang="hr-HR" dirty="0" err="1" smtClean="0"/>
              <a:t>be</a:t>
            </a:r>
            <a:r>
              <a:rPr lang="hr-HR" dirty="0" smtClean="0"/>
              <a:t> a </a:t>
            </a:r>
            <a:r>
              <a:rPr lang="hr-HR" dirty="0" err="1" smtClean="0"/>
              <a:t>hereditary</a:t>
            </a:r>
            <a:r>
              <a:rPr lang="hr-HR" dirty="0" smtClean="0"/>
              <a:t> </a:t>
            </a:r>
            <a:r>
              <a:rPr lang="hr-HR" dirty="0" err="1" smtClean="0"/>
              <a:t>disease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exclude</a:t>
            </a:r>
            <a:r>
              <a:rPr lang="hr-HR" dirty="0" smtClean="0"/>
              <a:t> all de novo </a:t>
            </a:r>
            <a:r>
              <a:rPr lang="hr-HR" dirty="0" err="1" smtClean="0"/>
              <a:t>mutations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silent</a:t>
            </a:r>
            <a:r>
              <a:rPr lang="hr-HR" dirty="0" smtClean="0"/>
              <a:t> </a:t>
            </a:r>
            <a:r>
              <a:rPr lang="hr-HR" dirty="0" err="1" smtClean="0"/>
              <a:t>mutations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neglected</a:t>
            </a:r>
            <a:r>
              <a:rPr lang="hr-HR" dirty="0" smtClean="0"/>
              <a:t> </a:t>
            </a:r>
            <a:r>
              <a:rPr lang="hr-HR" dirty="0" err="1" smtClean="0"/>
              <a:t>due</a:t>
            </a:r>
            <a:r>
              <a:rPr lang="hr-HR" dirty="0" smtClean="0"/>
              <a:t> to </a:t>
            </a:r>
            <a:r>
              <a:rPr lang="hr-HR" dirty="0" err="1" smtClean="0"/>
              <a:t>obvious</a:t>
            </a:r>
            <a:r>
              <a:rPr lang="hr-HR" dirty="0" smtClean="0"/>
              <a:t> </a:t>
            </a:r>
            <a:r>
              <a:rPr lang="hr-HR" dirty="0" err="1" smtClean="0"/>
              <a:t>reasons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parent</a:t>
            </a:r>
            <a:r>
              <a:rPr lang="hr-HR" dirty="0" smtClean="0"/>
              <a:t> </a:t>
            </a:r>
            <a:r>
              <a:rPr lang="hr-HR" dirty="0" err="1" smtClean="0"/>
              <a:t>homozygote</a:t>
            </a:r>
            <a:r>
              <a:rPr lang="hr-HR" dirty="0" smtClean="0"/>
              <a:t> are </a:t>
            </a:r>
            <a:r>
              <a:rPr lang="hr-HR" dirty="0" err="1" smtClean="0"/>
              <a:t>irrelevant</a:t>
            </a:r>
            <a:r>
              <a:rPr lang="hr-HR" dirty="0" smtClean="0"/>
              <a:t> as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didn</a:t>
            </a:r>
            <a:r>
              <a:rPr lang="hr-HR" dirty="0" smtClean="0"/>
              <a:t>’t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disease</a:t>
            </a:r>
            <a:r>
              <a:rPr lang="hr-HR" dirty="0" smtClean="0"/>
              <a:t>. </a:t>
            </a:r>
            <a:r>
              <a:rPr lang="hr-HR" dirty="0" err="1" smtClean="0"/>
              <a:t>This</a:t>
            </a:r>
            <a:r>
              <a:rPr lang="hr-HR" dirty="0" smtClean="0"/>
              <a:t> is </a:t>
            </a:r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argumentation</a:t>
            </a:r>
            <a:r>
              <a:rPr lang="hr-HR" dirty="0" smtClean="0"/>
              <a:t> to </a:t>
            </a:r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consider</a:t>
            </a:r>
            <a:r>
              <a:rPr lang="hr-HR" dirty="0" smtClean="0"/>
              <a:t> </a:t>
            </a:r>
            <a:r>
              <a:rPr lang="hr-HR" dirty="0" err="1" smtClean="0"/>
              <a:t>homozygote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boys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536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P</a:t>
            </a:r>
            <a:r>
              <a:rPr lang="hr-HR" dirty="0" err="1" smtClean="0"/>
              <a:t>henotype</a:t>
            </a:r>
            <a:r>
              <a:rPr lang="hr-HR" dirty="0" smtClean="0"/>
              <a:t> </a:t>
            </a:r>
            <a:r>
              <a:rPr lang="hr-HR" dirty="0" err="1" smtClean="0"/>
              <a:t>affecting</a:t>
            </a:r>
            <a:r>
              <a:rPr lang="hr-HR" dirty="0"/>
              <a:t> </a:t>
            </a:r>
            <a:r>
              <a:rPr lang="hr-HR" dirty="0" err="1"/>
              <a:t>g</a:t>
            </a:r>
            <a:r>
              <a:rPr lang="hr-HR" dirty="0" err="1" smtClean="0"/>
              <a:t>enes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r-HR" dirty="0" smtClean="0"/>
              <a:t>MFF  (</a:t>
            </a:r>
            <a:r>
              <a:rPr lang="en-US" dirty="0" smtClean="0"/>
              <a:t>Plays a role in mitochondrial and </a:t>
            </a:r>
            <a:r>
              <a:rPr lang="en-US" dirty="0" err="1" smtClean="0"/>
              <a:t>peroxisomal</a:t>
            </a:r>
            <a:r>
              <a:rPr lang="en-US" dirty="0" smtClean="0"/>
              <a:t> fission</a:t>
            </a:r>
            <a:r>
              <a:rPr lang="hr-HR" dirty="0" smtClean="0"/>
              <a:t>; h</a:t>
            </a:r>
            <a:r>
              <a:rPr lang="en-US" dirty="0" err="1" smtClean="0"/>
              <a:t>ighly</a:t>
            </a:r>
            <a:r>
              <a:rPr lang="en-US" dirty="0" smtClean="0"/>
              <a:t> </a:t>
            </a:r>
            <a:r>
              <a:rPr lang="en-US" dirty="0"/>
              <a:t>expressed in heart, kidney, liver, brain, muscle, and </a:t>
            </a:r>
            <a:r>
              <a:rPr lang="en-US" dirty="0" smtClean="0"/>
              <a:t>stomach</a:t>
            </a:r>
            <a:r>
              <a:rPr lang="hr-HR" dirty="0" smtClean="0"/>
              <a:t>)</a:t>
            </a:r>
          </a:p>
          <a:p>
            <a:pPr marL="1200150" lvl="3" indent="-342900"/>
            <a:r>
              <a:rPr lang="en-US" dirty="0"/>
              <a:t>An autosomal recessive disorder characterized by delayed psychomotor development, severe </a:t>
            </a:r>
            <a:r>
              <a:rPr lang="en-US" dirty="0" err="1"/>
              <a:t>hypotonia</a:t>
            </a:r>
            <a:r>
              <a:rPr lang="en-US" dirty="0"/>
              <a:t> with inability to </a:t>
            </a:r>
            <a:r>
              <a:rPr lang="en-US" dirty="0" smtClean="0"/>
              <a:t>walk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en-US" dirty="0" smtClean="0"/>
              <a:t> </a:t>
            </a:r>
            <a:r>
              <a:rPr lang="en-US" dirty="0"/>
              <a:t>microcephaly</a:t>
            </a:r>
            <a:endParaRPr lang="hr-HR" dirty="0" smtClean="0"/>
          </a:p>
          <a:p>
            <a:pPr lvl="1"/>
            <a:endParaRPr lang="hr-HR" dirty="0" smtClean="0"/>
          </a:p>
          <a:p>
            <a:r>
              <a:rPr lang="hr-HR" dirty="0" smtClean="0"/>
              <a:t>SPART  (</a:t>
            </a:r>
            <a:r>
              <a:rPr lang="en-US" dirty="0" smtClean="0"/>
              <a:t>May </a:t>
            </a:r>
            <a:r>
              <a:rPr lang="en-US" dirty="0"/>
              <a:t>be implicated in </a:t>
            </a:r>
            <a:r>
              <a:rPr lang="en-US" dirty="0" err="1"/>
              <a:t>endosomal</a:t>
            </a:r>
            <a:r>
              <a:rPr lang="en-US" dirty="0"/>
              <a:t> trafficking, or microtubule dynamics, or </a:t>
            </a:r>
            <a:r>
              <a:rPr lang="en-US" dirty="0" smtClean="0"/>
              <a:t>both</a:t>
            </a:r>
            <a:r>
              <a:rPr lang="hr-HR" dirty="0" smtClean="0"/>
              <a:t>; </a:t>
            </a:r>
            <a:r>
              <a:rPr lang="hr-HR" dirty="0" err="1" smtClean="0"/>
              <a:t>highly</a:t>
            </a:r>
            <a:r>
              <a:rPr lang="hr-HR" dirty="0" smtClean="0"/>
              <a:t> </a:t>
            </a:r>
            <a:r>
              <a:rPr lang="hr-HR" dirty="0" err="1" smtClean="0"/>
              <a:t>expressed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adipose</a:t>
            </a:r>
            <a:r>
              <a:rPr lang="hr-HR" dirty="0" smtClean="0"/>
              <a:t> </a:t>
            </a:r>
            <a:r>
              <a:rPr lang="hr-HR" dirty="0" err="1" smtClean="0"/>
              <a:t>tissue</a:t>
            </a:r>
            <a:r>
              <a:rPr lang="hr-HR" dirty="0" smtClean="0"/>
              <a:t>)</a:t>
            </a:r>
          </a:p>
          <a:p>
            <a:pPr lvl="1"/>
            <a:r>
              <a:rPr lang="en-US" dirty="0"/>
              <a:t> neurodegenerative disorder characterized by a slow, gradual, progressive weakness and spasticity of the lower limbs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710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7510"/>
            <a:ext cx="2525962" cy="21373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564686"/>
            <a:ext cx="8229600" cy="1143000"/>
          </a:xfrm>
        </p:spPr>
        <p:txBody>
          <a:bodyPr/>
          <a:lstStyle/>
          <a:p>
            <a:r>
              <a:rPr lang="hr-HR" dirty="0" err="1" smtClean="0"/>
              <a:t>Troyer</a:t>
            </a:r>
            <a:r>
              <a:rPr lang="hr-HR" dirty="0" smtClean="0"/>
              <a:t> </a:t>
            </a:r>
            <a:r>
              <a:rPr lang="hr-HR" dirty="0" err="1" smtClean="0"/>
              <a:t>syndrome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363272" cy="4525963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err="1" smtClean="0"/>
              <a:t>autosomal</a:t>
            </a:r>
            <a:r>
              <a:rPr lang="hr-HR" dirty="0" smtClean="0"/>
              <a:t> </a:t>
            </a:r>
            <a:r>
              <a:rPr lang="hr-HR" dirty="0" err="1" smtClean="0"/>
              <a:t>recessive</a:t>
            </a:r>
            <a:r>
              <a:rPr lang="hr-HR" dirty="0" smtClean="0"/>
              <a:t> </a:t>
            </a:r>
            <a:r>
              <a:rPr lang="hr-HR" dirty="0" err="1" smtClean="0"/>
              <a:t>disease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caused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mutation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SPG20 (</a:t>
            </a:r>
            <a:r>
              <a:rPr lang="hr-HR" dirty="0" err="1" smtClean="0"/>
              <a:t>encodes</a:t>
            </a:r>
            <a:r>
              <a:rPr lang="hr-HR" dirty="0" smtClean="0"/>
              <a:t> </a:t>
            </a:r>
            <a:r>
              <a:rPr lang="hr-HR" dirty="0" err="1" smtClean="0"/>
              <a:t>spartin</a:t>
            </a:r>
            <a:r>
              <a:rPr lang="hr-HR" dirty="0" smtClean="0"/>
              <a:t>)</a:t>
            </a:r>
          </a:p>
          <a:p>
            <a:r>
              <a:rPr lang="en-US" dirty="0"/>
              <a:t>Rate of progression and the severity of symptoms are quite </a:t>
            </a:r>
            <a:r>
              <a:rPr lang="en-US" dirty="0" smtClean="0"/>
              <a:t>variable</a:t>
            </a:r>
            <a:endParaRPr lang="hr-HR" dirty="0" smtClean="0"/>
          </a:p>
          <a:p>
            <a:r>
              <a:rPr lang="en-US" dirty="0"/>
              <a:t>Initial symptoms may include difficulty with balance, weakness and stiffness in the legs, muscle spasms, and dragging the toes when walking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042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Troyer</a:t>
            </a:r>
            <a:r>
              <a:rPr lang="hr-HR" dirty="0" smtClean="0"/>
              <a:t> </a:t>
            </a:r>
            <a:r>
              <a:rPr lang="hr-HR" dirty="0" err="1" smtClean="0"/>
              <a:t>syndrome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B</a:t>
            </a:r>
            <a:r>
              <a:rPr lang="hr-HR" dirty="0" err="1" smtClean="0"/>
              <a:t>ladder</a:t>
            </a:r>
            <a:r>
              <a:rPr lang="hr-HR" dirty="0" smtClean="0"/>
              <a:t> </a:t>
            </a:r>
            <a:r>
              <a:rPr lang="hr-HR" dirty="0" err="1" smtClean="0"/>
              <a:t>problems</a:t>
            </a:r>
            <a:r>
              <a:rPr lang="hr-HR" dirty="0" smtClean="0"/>
              <a:t> </a:t>
            </a:r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occur</a:t>
            </a:r>
            <a:r>
              <a:rPr lang="hr-HR" dirty="0" smtClean="0"/>
              <a:t> </a:t>
            </a:r>
          </a:p>
          <a:p>
            <a:r>
              <a:rPr lang="hr-HR" dirty="0" err="1"/>
              <a:t>W</a:t>
            </a:r>
            <a:r>
              <a:rPr lang="hr-HR" dirty="0" err="1" smtClean="0"/>
              <a:t>eakness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stiffness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legs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spread</a:t>
            </a:r>
            <a:r>
              <a:rPr lang="hr-HR" dirty="0" smtClean="0"/>
              <a:t> to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body</a:t>
            </a:r>
            <a:r>
              <a:rPr lang="hr-HR" dirty="0" smtClean="0"/>
              <a:t> </a:t>
            </a:r>
            <a:r>
              <a:rPr lang="hr-HR" dirty="0" err="1" smtClean="0"/>
              <a:t>parts</a:t>
            </a:r>
            <a:endParaRPr lang="hr-HR" dirty="0" smtClean="0"/>
          </a:p>
          <a:p>
            <a:r>
              <a:rPr lang="en-US" dirty="0"/>
              <a:t>dysarthria, </a:t>
            </a:r>
            <a:r>
              <a:rPr lang="hr-HR" dirty="0"/>
              <a:t/>
            </a:r>
            <a:br>
              <a:rPr lang="hr-HR" dirty="0"/>
            </a:br>
            <a:r>
              <a:rPr lang="en-US" dirty="0" smtClean="0"/>
              <a:t>distal </a:t>
            </a:r>
            <a:r>
              <a:rPr lang="en-US" dirty="0" err="1"/>
              <a:t>amyotrophy</a:t>
            </a:r>
            <a:r>
              <a:rPr lang="en-US" dirty="0"/>
              <a:t>,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en-US" dirty="0" smtClean="0"/>
              <a:t>mild </a:t>
            </a:r>
            <a:r>
              <a:rPr lang="en-US" dirty="0"/>
              <a:t>developmental delay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en-US" dirty="0" smtClean="0"/>
              <a:t>and </a:t>
            </a:r>
            <a:r>
              <a:rPr lang="en-US" dirty="0"/>
              <a:t>short stature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780928"/>
            <a:ext cx="3643383" cy="397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863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262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family with paraplegia</vt:lpstr>
      <vt:lpstr>Background </vt:lpstr>
      <vt:lpstr>Filtering process </vt:lpstr>
      <vt:lpstr>Phenotype affecting genes</vt:lpstr>
      <vt:lpstr>Troyer syndrome</vt:lpstr>
      <vt:lpstr>Troyer syndrome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family with paraplegia</dc:title>
  <dc:creator>student</dc:creator>
  <cp:lastModifiedBy>student</cp:lastModifiedBy>
  <cp:revision>7</cp:revision>
  <dcterms:created xsi:type="dcterms:W3CDTF">2020-01-28T10:11:38Z</dcterms:created>
  <dcterms:modified xsi:type="dcterms:W3CDTF">2020-01-28T11:24:03Z</dcterms:modified>
</cp:coreProperties>
</file>