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38C414-2F5A-4533-9D34-123AAC86ED20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AFE853-1B98-41F0-9722-968B9567746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38C414-2F5A-4533-9D34-123AAC86ED20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FE853-1B98-41F0-9722-968B9567746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38C414-2F5A-4533-9D34-123AAC86ED20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FE853-1B98-41F0-9722-968B9567746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38C414-2F5A-4533-9D34-123AAC86ED20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FE853-1B98-41F0-9722-968B9567746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38C414-2F5A-4533-9D34-123AAC86ED20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FE853-1B98-41F0-9722-968B9567746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38C414-2F5A-4533-9D34-123AAC86ED20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FE853-1B98-41F0-9722-968B9567746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38C414-2F5A-4533-9D34-123AAC86ED20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FE853-1B98-41F0-9722-968B9567746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38C414-2F5A-4533-9D34-123AAC86ED20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FE853-1B98-41F0-9722-968B95677468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38C414-2F5A-4533-9D34-123AAC86ED20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FE853-1B98-41F0-9722-968B9567746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238C414-2F5A-4533-9D34-123AAC86ED20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FE853-1B98-41F0-9722-968B9567746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38C414-2F5A-4533-9D34-123AAC86ED20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AFE853-1B98-41F0-9722-968B95677468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238C414-2F5A-4533-9D34-123AAC86ED20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AFE853-1B98-41F0-9722-968B9567746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Aspirin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mechanism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its</a:t>
            </a:r>
            <a:r>
              <a:rPr lang="hr-HR" dirty="0" smtClean="0"/>
              <a:t> </a:t>
            </a:r>
            <a:r>
              <a:rPr lang="hr-HR" dirty="0" err="1" smtClean="0"/>
              <a:t>action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breakdown</a:t>
            </a:r>
            <a:endParaRPr lang="hr-HR" dirty="0" smtClean="0"/>
          </a:p>
          <a:p>
            <a:r>
              <a:rPr lang="hr-HR" dirty="0" smtClean="0"/>
              <a:t>Kim </a:t>
            </a:r>
            <a:r>
              <a:rPr lang="hr-HR" dirty="0" err="1" smtClean="0"/>
              <a:t>Dehling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69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Cyclooxygenase</a:t>
            </a:r>
            <a:r>
              <a:rPr lang="hr-HR" dirty="0" smtClean="0"/>
              <a:t> 1</a:t>
            </a:r>
          </a:p>
          <a:p>
            <a:pPr lvl="1"/>
            <a:r>
              <a:rPr lang="hr-HR" sz="2000" dirty="0" err="1"/>
              <a:t>known</a:t>
            </a:r>
            <a:r>
              <a:rPr lang="hr-HR" sz="2000" dirty="0"/>
              <a:t> as </a:t>
            </a:r>
            <a:r>
              <a:rPr lang="hr-HR" sz="2000" dirty="0" err="1"/>
              <a:t>prostaglandin</a:t>
            </a:r>
            <a:r>
              <a:rPr lang="hr-HR" sz="2000" dirty="0"/>
              <a:t> G/H </a:t>
            </a:r>
            <a:r>
              <a:rPr lang="hr-HR" sz="2000" dirty="0" err="1" smtClean="0"/>
              <a:t>synthase</a:t>
            </a:r>
            <a:r>
              <a:rPr lang="hr-HR" sz="2000" dirty="0"/>
              <a:t> </a:t>
            </a:r>
            <a:r>
              <a:rPr lang="hr-HR" sz="2000" dirty="0" smtClean="0"/>
              <a:t>1</a:t>
            </a:r>
            <a:r>
              <a:rPr lang="hr-HR" sz="2000" dirty="0"/>
              <a:t>, </a:t>
            </a:r>
            <a:r>
              <a:rPr lang="hr-HR" sz="2000" dirty="0" err="1"/>
              <a:t>prostaglandin</a:t>
            </a:r>
            <a:r>
              <a:rPr lang="hr-HR" sz="2000" dirty="0"/>
              <a:t>-</a:t>
            </a:r>
            <a:r>
              <a:rPr lang="hr-HR" sz="2000" dirty="0" err="1"/>
              <a:t>endoperoxide</a:t>
            </a:r>
            <a:r>
              <a:rPr lang="hr-HR" sz="2000" dirty="0"/>
              <a:t> </a:t>
            </a:r>
            <a:r>
              <a:rPr lang="hr-HR" sz="2000" dirty="0" err="1"/>
              <a:t>synthase</a:t>
            </a:r>
            <a:r>
              <a:rPr lang="hr-HR" sz="2000" dirty="0"/>
              <a:t> 1 or </a:t>
            </a:r>
            <a:r>
              <a:rPr lang="hr-HR" sz="2000" dirty="0" err="1"/>
              <a:t>prostaglandin</a:t>
            </a:r>
            <a:r>
              <a:rPr lang="hr-HR" sz="2000" dirty="0"/>
              <a:t> H2 </a:t>
            </a:r>
            <a:r>
              <a:rPr lang="hr-HR" sz="2000" dirty="0" err="1"/>
              <a:t>synthase</a:t>
            </a:r>
            <a:r>
              <a:rPr lang="hr-HR" sz="2000" dirty="0"/>
              <a:t> </a:t>
            </a:r>
            <a:r>
              <a:rPr lang="hr-HR" sz="2000" dirty="0" smtClean="0"/>
              <a:t>1</a:t>
            </a:r>
          </a:p>
          <a:p>
            <a:pPr lvl="1"/>
            <a:r>
              <a:rPr lang="hr-HR" sz="2000" dirty="0" err="1" smtClean="0"/>
              <a:t>encoded</a:t>
            </a:r>
            <a:r>
              <a:rPr lang="hr-HR" sz="2000" dirty="0" smtClean="0"/>
              <a:t> </a:t>
            </a:r>
            <a:r>
              <a:rPr lang="hr-HR" sz="2000" dirty="0" err="1" smtClean="0"/>
              <a:t>by</a:t>
            </a:r>
            <a:r>
              <a:rPr lang="hr-HR" sz="2000" dirty="0"/>
              <a:t> </a:t>
            </a:r>
            <a:r>
              <a:rPr lang="hr-HR" sz="2000" dirty="0" smtClean="0"/>
              <a:t>PTGS1</a:t>
            </a:r>
          </a:p>
          <a:p>
            <a:pPr lvl="1"/>
            <a:r>
              <a:rPr lang="en-US" sz="2000" dirty="0" smtClean="0"/>
              <a:t>used </a:t>
            </a:r>
            <a:r>
              <a:rPr lang="en-US" sz="2000" dirty="0"/>
              <a:t>for basic housekeeping messages throughout the body</a:t>
            </a:r>
            <a:endParaRPr lang="hr-HR" sz="2000" dirty="0"/>
          </a:p>
          <a:p>
            <a:r>
              <a:rPr lang="hr-HR" dirty="0" err="1" smtClean="0"/>
              <a:t>Cyclooxygenase</a:t>
            </a:r>
            <a:r>
              <a:rPr lang="hr-HR" dirty="0" smtClean="0"/>
              <a:t> 2</a:t>
            </a:r>
          </a:p>
          <a:p>
            <a:pPr lvl="1"/>
            <a:r>
              <a:rPr lang="hr-HR" dirty="0" err="1" smtClean="0"/>
              <a:t>known</a:t>
            </a:r>
            <a:r>
              <a:rPr lang="hr-HR" dirty="0" smtClean="0"/>
              <a:t> </a:t>
            </a:r>
            <a:r>
              <a:rPr lang="hr-HR" dirty="0"/>
              <a:t>as </a:t>
            </a:r>
            <a:r>
              <a:rPr lang="hr-HR" dirty="0" err="1"/>
              <a:t>Prostaglandin</a:t>
            </a:r>
            <a:r>
              <a:rPr lang="hr-HR" dirty="0"/>
              <a:t>-</a:t>
            </a:r>
            <a:r>
              <a:rPr lang="hr-HR" dirty="0" err="1"/>
              <a:t>endoperoxide</a:t>
            </a:r>
            <a:r>
              <a:rPr lang="hr-HR" dirty="0"/>
              <a:t> </a:t>
            </a:r>
            <a:r>
              <a:rPr lang="hr-HR" dirty="0" err="1"/>
              <a:t>synthase</a:t>
            </a:r>
            <a:r>
              <a:rPr lang="hr-HR" dirty="0"/>
              <a:t> </a:t>
            </a:r>
            <a:r>
              <a:rPr lang="hr-HR" dirty="0" smtClean="0"/>
              <a:t>2</a:t>
            </a:r>
          </a:p>
          <a:p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Cyclooxygenase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02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962147" cy="2592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5472608" cy="3995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5264287"/>
            <a:ext cx="613597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200" dirty="0" err="1" smtClean="0">
                <a:solidFill>
                  <a:schemeClr val="bg1"/>
                </a:solidFill>
              </a:rPr>
              <a:t>heme</a:t>
            </a:r>
            <a:endParaRPr lang="hr-HR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556" y="4005064"/>
            <a:ext cx="161865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sz="1200" dirty="0" err="1" smtClean="0"/>
              <a:t>bioactive</a:t>
            </a:r>
            <a:r>
              <a:rPr lang="hr-HR" sz="1200" dirty="0" smtClean="0"/>
              <a:t> </a:t>
            </a:r>
            <a:r>
              <a:rPr lang="hr-HR" sz="1200" dirty="0" err="1" smtClean="0"/>
              <a:t>molecule</a:t>
            </a:r>
            <a:endParaRPr lang="hr-H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234158" y="1453933"/>
            <a:ext cx="1602942" cy="276999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hr-HR" sz="1200" dirty="0" err="1" smtClean="0">
                <a:solidFill>
                  <a:schemeClr val="bg1"/>
                </a:solidFill>
              </a:rPr>
              <a:t>residue</a:t>
            </a:r>
            <a:r>
              <a:rPr lang="hr-HR" sz="1200" dirty="0" smtClean="0">
                <a:solidFill>
                  <a:schemeClr val="bg1"/>
                </a:solidFill>
              </a:rPr>
              <a:t> </a:t>
            </a:r>
            <a:r>
              <a:rPr lang="hr-HR" sz="1200" dirty="0" err="1" smtClean="0">
                <a:solidFill>
                  <a:schemeClr val="bg1"/>
                </a:solidFill>
              </a:rPr>
              <a:t>of</a:t>
            </a:r>
            <a:r>
              <a:rPr lang="hr-HR" sz="1200" dirty="0" smtClean="0">
                <a:solidFill>
                  <a:schemeClr val="bg1"/>
                </a:solidFill>
              </a:rPr>
              <a:t> </a:t>
            </a:r>
            <a:r>
              <a:rPr lang="hr-HR" sz="1200" dirty="0" err="1" smtClean="0">
                <a:solidFill>
                  <a:schemeClr val="bg1"/>
                </a:solidFill>
              </a:rPr>
              <a:t>interest</a:t>
            </a:r>
            <a:endParaRPr lang="hr-HR" sz="1200" dirty="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52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73218"/>
            <a:ext cx="642842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Mechanism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Action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5205666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 smtClean="0"/>
              <a:t>- </a:t>
            </a:r>
            <a:r>
              <a:rPr lang="hr-HR" sz="1000" dirty="0" err="1" smtClean="0"/>
              <a:t>vasoconstriciton</a:t>
            </a:r>
            <a:endParaRPr lang="hr-HR" sz="1000" dirty="0" smtClean="0"/>
          </a:p>
          <a:p>
            <a:pPr algn="ctr"/>
            <a:r>
              <a:rPr lang="hr-HR" sz="1000" dirty="0" smtClean="0"/>
              <a:t>- </a:t>
            </a:r>
            <a:r>
              <a:rPr lang="hr-HR" sz="1000" dirty="0" err="1" smtClean="0"/>
              <a:t>induces</a:t>
            </a:r>
            <a:r>
              <a:rPr lang="hr-HR" sz="1000" dirty="0" smtClean="0"/>
              <a:t> </a:t>
            </a:r>
            <a:r>
              <a:rPr lang="hr-HR" sz="1000" dirty="0" err="1" smtClean="0"/>
              <a:t>platelet</a:t>
            </a:r>
            <a:r>
              <a:rPr lang="hr-HR" sz="1000" dirty="0" smtClean="0"/>
              <a:t> </a:t>
            </a:r>
            <a:r>
              <a:rPr lang="hr-HR" sz="1000" dirty="0" err="1" smtClean="0"/>
              <a:t>aggregation</a:t>
            </a:r>
            <a:endParaRPr lang="hr-HR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342135" y="5236443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 err="1" smtClean="0"/>
              <a:t>opposite</a:t>
            </a:r>
            <a:r>
              <a:rPr lang="hr-HR" sz="1000" dirty="0" smtClean="0"/>
              <a:t> </a:t>
            </a:r>
            <a:r>
              <a:rPr lang="hr-HR" sz="1000" dirty="0" err="1" smtClean="0"/>
              <a:t>of</a:t>
            </a:r>
            <a:r>
              <a:rPr lang="hr-HR" sz="1000" dirty="0" smtClean="0"/>
              <a:t> TXA2</a:t>
            </a:r>
            <a:endParaRPr lang="hr-HR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5667331"/>
            <a:ext cx="12961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dirty="0" smtClean="0"/>
              <a:t>- </a:t>
            </a:r>
            <a:r>
              <a:rPr lang="hr-HR" sz="1050" dirty="0" err="1" smtClean="0"/>
              <a:t>pain</a:t>
            </a:r>
            <a:endParaRPr lang="hr-HR" sz="1050" dirty="0" smtClean="0"/>
          </a:p>
          <a:p>
            <a:pPr algn="ctr"/>
            <a:r>
              <a:rPr lang="hr-HR" sz="1050" dirty="0" smtClean="0"/>
              <a:t>- </a:t>
            </a:r>
            <a:r>
              <a:rPr lang="hr-HR" sz="1050" dirty="0" err="1" smtClean="0"/>
              <a:t>fever</a:t>
            </a:r>
            <a:endParaRPr lang="hr-HR" sz="1050" dirty="0" smtClean="0"/>
          </a:p>
          <a:p>
            <a:pPr algn="ctr"/>
            <a:r>
              <a:rPr lang="hr-HR" sz="1050" dirty="0" smtClean="0"/>
              <a:t>- </a:t>
            </a:r>
            <a:r>
              <a:rPr lang="hr-HR" sz="1050" dirty="0" err="1" smtClean="0"/>
              <a:t>increase</a:t>
            </a:r>
            <a:r>
              <a:rPr lang="hr-HR" sz="1050" dirty="0" smtClean="0"/>
              <a:t> </a:t>
            </a:r>
            <a:r>
              <a:rPr lang="hr-HR" sz="1050" dirty="0" err="1" smtClean="0"/>
              <a:t>of</a:t>
            </a:r>
            <a:r>
              <a:rPr lang="hr-HR" sz="1050" dirty="0" smtClean="0"/>
              <a:t> RBF</a:t>
            </a:r>
          </a:p>
          <a:p>
            <a:pPr algn="ctr"/>
            <a:r>
              <a:rPr lang="hr-HR" sz="1050" dirty="0" smtClean="0"/>
              <a:t>- </a:t>
            </a:r>
            <a:r>
              <a:rPr lang="hr-HR" sz="1050" dirty="0" err="1" smtClean="0"/>
              <a:t>increase</a:t>
            </a:r>
            <a:r>
              <a:rPr lang="hr-HR" sz="1050" dirty="0" smtClean="0"/>
              <a:t> </a:t>
            </a:r>
            <a:r>
              <a:rPr lang="hr-HR" sz="1050" dirty="0" err="1" smtClean="0"/>
              <a:t>of</a:t>
            </a:r>
            <a:r>
              <a:rPr lang="hr-HR" sz="1050" dirty="0" smtClean="0"/>
              <a:t> uterine </a:t>
            </a:r>
            <a:r>
              <a:rPr lang="hr-HR" sz="1050" dirty="0" err="1" smtClean="0"/>
              <a:t>contractions</a:t>
            </a:r>
            <a:endParaRPr lang="hr-HR" sz="1050" dirty="0"/>
          </a:p>
        </p:txBody>
      </p:sp>
    </p:spTree>
    <p:extLst>
      <p:ext uri="{BB962C8B-B14F-4D97-AF65-F5344CB8AC3E}">
        <p14:creationId xmlns:p14="http://schemas.microsoft.com/office/powerpoint/2010/main" val="8342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340768"/>
            <a:ext cx="5976665" cy="37086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Aspirin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91683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bioactive</a:t>
            </a:r>
            <a:r>
              <a:rPr lang="hr-HR" dirty="0" smtClean="0"/>
              <a:t> </a:t>
            </a:r>
            <a:r>
              <a:rPr lang="hr-HR" dirty="0" err="1" smtClean="0"/>
              <a:t>compound</a:t>
            </a:r>
            <a:r>
              <a:rPr lang="hr-HR" dirty="0" smtClean="0"/>
              <a:t>: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16832"/>
            <a:ext cx="5126850" cy="781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52936"/>
            <a:ext cx="5732394" cy="35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err="1" smtClean="0"/>
              <a:t>incidence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14 </a:t>
            </a:r>
            <a:r>
              <a:rPr lang="hr-HR" sz="2000" dirty="0" err="1" smtClean="0"/>
              <a:t>individuals</a:t>
            </a:r>
            <a:r>
              <a:rPr lang="hr-HR" sz="2000" dirty="0" smtClean="0"/>
              <a:t> (</a:t>
            </a:r>
            <a:r>
              <a:rPr lang="hr-HR" sz="2000" dirty="0" err="1" smtClean="0"/>
              <a:t>heterozygotes</a:t>
            </a:r>
            <a:r>
              <a:rPr lang="hr-HR" sz="2000" dirty="0" smtClean="0"/>
              <a:t>) </a:t>
            </a:r>
            <a:r>
              <a:rPr lang="hr-HR" sz="2000" dirty="0" err="1" smtClean="0"/>
              <a:t>in</a:t>
            </a:r>
            <a:r>
              <a:rPr lang="hr-HR" sz="2000" dirty="0" smtClean="0"/>
              <a:t> 125 720 </a:t>
            </a:r>
            <a:r>
              <a:rPr lang="hr-HR" sz="2000" dirty="0" err="1" smtClean="0"/>
              <a:t>people</a:t>
            </a:r>
            <a:endParaRPr lang="hr-HR" sz="2000" dirty="0" smtClean="0"/>
          </a:p>
          <a:p>
            <a:r>
              <a:rPr lang="hr-HR" sz="2000" dirty="0" err="1" smtClean="0"/>
              <a:t>covalent</a:t>
            </a:r>
            <a:r>
              <a:rPr lang="hr-HR" sz="2000" dirty="0" smtClean="0"/>
              <a:t> </a:t>
            </a:r>
            <a:r>
              <a:rPr lang="hr-HR" sz="2000" dirty="0" err="1" smtClean="0"/>
              <a:t>bond</a:t>
            </a:r>
            <a:r>
              <a:rPr lang="hr-HR" sz="2000" dirty="0" smtClean="0"/>
              <a:t> </a:t>
            </a:r>
            <a:r>
              <a:rPr lang="hr-HR" sz="2000" dirty="0" err="1" smtClean="0"/>
              <a:t>between</a:t>
            </a:r>
            <a:r>
              <a:rPr lang="hr-HR" sz="2000" dirty="0" smtClean="0"/>
              <a:t> </a:t>
            </a:r>
            <a:r>
              <a:rPr lang="hr-HR" sz="2000" dirty="0" err="1" smtClean="0"/>
              <a:t>arginine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aspartic</a:t>
            </a:r>
            <a:r>
              <a:rPr lang="hr-HR" sz="2000" dirty="0" smtClean="0"/>
              <a:t> </a:t>
            </a:r>
            <a:r>
              <a:rPr lang="hr-HR" sz="2000" dirty="0" err="1" smtClean="0"/>
              <a:t>acid</a:t>
            </a:r>
            <a:endParaRPr lang="hr-HR" sz="2000" dirty="0"/>
          </a:p>
          <a:p>
            <a:r>
              <a:rPr lang="hr-HR" sz="2000" dirty="0" err="1" smtClean="0"/>
              <a:t>mutation</a:t>
            </a:r>
            <a:r>
              <a:rPr lang="hr-HR" sz="2000" dirty="0" smtClean="0"/>
              <a:t> on R108 </a:t>
            </a:r>
            <a:r>
              <a:rPr lang="hr-HR" sz="2000" dirty="0" err="1" smtClean="0"/>
              <a:t>will</a:t>
            </a:r>
            <a:r>
              <a:rPr lang="hr-HR" sz="2000" dirty="0" smtClean="0"/>
              <a:t> change </a:t>
            </a:r>
            <a:r>
              <a:rPr lang="hr-HR" sz="2000" dirty="0" err="1" smtClean="0"/>
              <a:t>arginine</a:t>
            </a:r>
            <a:r>
              <a:rPr lang="hr-HR" sz="2000" dirty="0" smtClean="0"/>
              <a:t> to </a:t>
            </a:r>
            <a:r>
              <a:rPr lang="hr-HR" sz="2000" dirty="0" err="1" smtClean="0"/>
              <a:t>tryptophan</a:t>
            </a:r>
            <a:endParaRPr lang="hr-HR" sz="2000" dirty="0" smtClean="0"/>
          </a:p>
          <a:p>
            <a:r>
              <a:rPr lang="hr-HR" sz="2000" dirty="0" err="1" smtClean="0"/>
              <a:t>loss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salt</a:t>
            </a:r>
            <a:r>
              <a:rPr lang="hr-HR" sz="2000" dirty="0" smtClean="0"/>
              <a:t> </a:t>
            </a:r>
            <a:r>
              <a:rPr lang="hr-HR" sz="2000" dirty="0" err="1" smtClean="0"/>
              <a:t>bridge</a:t>
            </a:r>
            <a:r>
              <a:rPr lang="hr-HR" sz="2000" dirty="0" smtClean="0"/>
              <a:t> (aspirin </a:t>
            </a:r>
            <a:r>
              <a:rPr lang="hr-HR" sz="2000" dirty="0" err="1" smtClean="0"/>
              <a:t>will</a:t>
            </a:r>
            <a:r>
              <a:rPr lang="hr-HR" sz="2000" dirty="0" smtClean="0"/>
              <a:t> </a:t>
            </a:r>
            <a:r>
              <a:rPr lang="hr-HR" sz="2000" dirty="0" err="1" smtClean="0"/>
              <a:t>bind</a:t>
            </a:r>
            <a:r>
              <a:rPr lang="hr-HR" sz="2000" dirty="0" smtClean="0"/>
              <a:t> more </a:t>
            </a:r>
            <a:r>
              <a:rPr lang="hr-HR" sz="2000" dirty="0" err="1" smtClean="0"/>
              <a:t>weakly</a:t>
            </a:r>
            <a:r>
              <a:rPr lang="hr-HR" sz="2000" dirty="0" smtClean="0"/>
              <a:t>)</a:t>
            </a:r>
            <a:endParaRPr lang="hr-H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Mutation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03" y="2996952"/>
            <a:ext cx="3098829" cy="36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</TotalTime>
  <Words>88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Aspirin</vt:lpstr>
      <vt:lpstr>Cyclooxygenase</vt:lpstr>
      <vt:lpstr>PowerPoint Presentation</vt:lpstr>
      <vt:lpstr>Mechanism of Action</vt:lpstr>
      <vt:lpstr>Aspirin</vt:lpstr>
      <vt:lpstr>Mutation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Aspirin</dc:title>
  <dc:creator>student</dc:creator>
  <cp:lastModifiedBy>student</cp:lastModifiedBy>
  <cp:revision>7</cp:revision>
  <dcterms:created xsi:type="dcterms:W3CDTF">2019-11-04T16:03:07Z</dcterms:created>
  <dcterms:modified xsi:type="dcterms:W3CDTF">2019-11-04T17:18:56Z</dcterms:modified>
</cp:coreProperties>
</file>