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42C0-3FF0-449A-962B-7D15D9FF0305}" type="datetimeFigureOut">
              <a:rPr lang="hr-HR" smtClean="0"/>
              <a:t>11.11.2019.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6B49EA-3580-4E15-9BDE-E5E9C13D6163}" type="slidenum">
              <a:rPr lang="hr-HR" smtClean="0"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42C0-3FF0-449A-962B-7D15D9FF0305}" type="datetimeFigureOut">
              <a:rPr lang="hr-HR" smtClean="0"/>
              <a:t>11.11.2019.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49EA-3580-4E15-9BDE-E5E9C13D616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42C0-3FF0-449A-962B-7D15D9FF0305}" type="datetimeFigureOut">
              <a:rPr lang="hr-HR" smtClean="0"/>
              <a:t>11.11.2019.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49EA-3580-4E15-9BDE-E5E9C13D616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42C0-3FF0-449A-962B-7D15D9FF0305}" type="datetimeFigureOut">
              <a:rPr lang="hr-HR" smtClean="0"/>
              <a:t>11.11.2019.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49EA-3580-4E15-9BDE-E5E9C13D616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42C0-3FF0-449A-962B-7D15D9FF0305}" type="datetimeFigureOut">
              <a:rPr lang="hr-HR" smtClean="0"/>
              <a:t>11.11.2019.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49EA-3580-4E15-9BDE-E5E9C13D6163}" type="slidenum">
              <a:rPr lang="hr-HR" smtClean="0"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42C0-3FF0-449A-962B-7D15D9FF0305}" type="datetimeFigureOut">
              <a:rPr lang="hr-HR" smtClean="0"/>
              <a:t>11.11.2019.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49EA-3580-4E15-9BDE-E5E9C13D6163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42C0-3FF0-449A-962B-7D15D9FF0305}" type="datetimeFigureOut">
              <a:rPr lang="hr-HR" smtClean="0"/>
              <a:t>11.11.2019.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49EA-3580-4E15-9BDE-E5E9C13D6163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42C0-3FF0-449A-962B-7D15D9FF0305}" type="datetimeFigureOut">
              <a:rPr lang="hr-HR" smtClean="0"/>
              <a:t>11.11.2019.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49EA-3580-4E15-9BDE-E5E9C13D616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42C0-3FF0-449A-962B-7D15D9FF0305}" type="datetimeFigureOut">
              <a:rPr lang="hr-HR" smtClean="0"/>
              <a:t>11.11.2019.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49EA-3580-4E15-9BDE-E5E9C13D616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42C0-3FF0-449A-962B-7D15D9FF0305}" type="datetimeFigureOut">
              <a:rPr lang="hr-HR" smtClean="0"/>
              <a:t>11.11.2019.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49EA-3580-4E15-9BDE-E5E9C13D616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42C0-3FF0-449A-962B-7D15D9FF0305}" type="datetimeFigureOut">
              <a:rPr lang="hr-HR" smtClean="0"/>
              <a:t>11.11.2019.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49EA-3580-4E15-9BDE-E5E9C13D616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6FB42C0-3FF0-449A-962B-7D15D9FF0305}" type="datetimeFigureOut">
              <a:rPr lang="hr-HR" smtClean="0"/>
              <a:t>11.11.2019.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06B49EA-3580-4E15-9BDE-E5E9C13D6163}" type="slidenum">
              <a:rPr lang="hr-HR" smtClean="0"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Breast</a:t>
            </a:r>
            <a:r>
              <a:rPr lang="hr-HR" dirty="0" smtClean="0"/>
              <a:t> </a:t>
            </a:r>
            <a:r>
              <a:rPr lang="hr-HR" dirty="0" err="1"/>
              <a:t>C</a:t>
            </a:r>
            <a:r>
              <a:rPr lang="hr-HR" dirty="0" err="1" smtClean="0"/>
              <a:t>ancer</a:t>
            </a:r>
            <a:r>
              <a:rPr lang="hr-HR" dirty="0" smtClean="0"/>
              <a:t> 1 </a:t>
            </a:r>
            <a:br>
              <a:rPr lang="hr-HR" dirty="0" smtClean="0"/>
            </a:br>
            <a:r>
              <a:rPr lang="hr-HR" dirty="0" err="1" smtClean="0"/>
              <a:t>early</a:t>
            </a:r>
            <a:r>
              <a:rPr lang="hr-HR" dirty="0" smtClean="0"/>
              <a:t> </a:t>
            </a:r>
            <a:r>
              <a:rPr lang="hr-HR" dirty="0" err="1" smtClean="0"/>
              <a:t>onset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Kim </a:t>
            </a:r>
            <a:r>
              <a:rPr lang="hr-HR" dirty="0" err="1" smtClean="0"/>
              <a:t>Dehling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6845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Genome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772816"/>
            <a:ext cx="7620000" cy="3573315"/>
          </a:xfrm>
        </p:spPr>
      </p:pic>
    </p:spTree>
    <p:extLst>
      <p:ext uri="{BB962C8B-B14F-4D97-AF65-F5344CB8AC3E}">
        <p14:creationId xmlns:p14="http://schemas.microsoft.com/office/powerpoint/2010/main" val="406650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Overview</a:t>
            </a:r>
            <a:endParaRPr lang="hr-H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hr-HR" dirty="0" smtClean="0"/>
              <a:t>BCRA 1 gene </a:t>
            </a:r>
            <a:r>
              <a:rPr lang="hr-HR" dirty="0" smtClean="0">
                <a:sym typeface="Wingdings" panose="05000000000000000000" pitchFamily="2" charset="2"/>
              </a:rPr>
              <a:t> protein </a:t>
            </a:r>
            <a:r>
              <a:rPr lang="hr-HR" dirty="0" err="1" smtClean="0">
                <a:sym typeface="Wingdings" panose="05000000000000000000" pitchFamily="2" charset="2"/>
              </a:rPr>
              <a:t>coding</a:t>
            </a:r>
            <a:endParaRPr lang="hr-HR" dirty="0" smtClean="0">
              <a:sym typeface="Wingdings" panose="05000000000000000000" pitchFamily="2" charset="2"/>
            </a:endParaRPr>
          </a:p>
          <a:p>
            <a:pPr>
              <a:lnSpc>
                <a:spcPct val="110000"/>
              </a:lnSpc>
            </a:pPr>
            <a:r>
              <a:rPr lang="en-US" dirty="0"/>
              <a:t>encodes a nuclear </a:t>
            </a:r>
            <a:r>
              <a:rPr lang="en-US" dirty="0" err="1"/>
              <a:t>phosphoprotein</a:t>
            </a:r>
            <a:r>
              <a:rPr lang="en-US" dirty="0"/>
              <a:t> that plays a role in maintaining genomic </a:t>
            </a:r>
            <a:r>
              <a:rPr lang="en-US" dirty="0" smtClean="0"/>
              <a:t>stability</a:t>
            </a:r>
            <a:endParaRPr lang="hr-HR" dirty="0" smtClean="0"/>
          </a:p>
          <a:p>
            <a:pPr>
              <a:lnSpc>
                <a:spcPct val="110000"/>
              </a:lnSpc>
            </a:pPr>
            <a:r>
              <a:rPr lang="hr-HR" dirty="0" err="1"/>
              <a:t>acts</a:t>
            </a:r>
            <a:r>
              <a:rPr lang="hr-HR" dirty="0"/>
              <a:t> as a tumor </a:t>
            </a:r>
            <a:r>
              <a:rPr lang="hr-HR" dirty="0" err="1" smtClean="0"/>
              <a:t>suppressor</a:t>
            </a:r>
            <a:endParaRPr lang="hr-HR" dirty="0" smtClean="0"/>
          </a:p>
          <a:p>
            <a:pPr>
              <a:lnSpc>
                <a:spcPct val="110000"/>
              </a:lnSpc>
            </a:pPr>
            <a:r>
              <a:rPr lang="hr-HR" dirty="0" err="1" smtClean="0"/>
              <a:t>forms</a:t>
            </a:r>
            <a:r>
              <a:rPr lang="hr-HR" dirty="0" smtClean="0"/>
              <a:t> </a:t>
            </a:r>
            <a:r>
              <a:rPr lang="hr-HR" dirty="0"/>
              <a:t>a </a:t>
            </a:r>
            <a:r>
              <a:rPr lang="hr-HR" dirty="0" err="1"/>
              <a:t>large</a:t>
            </a:r>
            <a:r>
              <a:rPr lang="hr-HR" dirty="0"/>
              <a:t> </a:t>
            </a:r>
            <a:r>
              <a:rPr lang="hr-HR" dirty="0" err="1"/>
              <a:t>multi</a:t>
            </a:r>
            <a:r>
              <a:rPr lang="hr-HR" dirty="0"/>
              <a:t>-</a:t>
            </a:r>
            <a:r>
              <a:rPr lang="hr-HR" dirty="0" err="1"/>
              <a:t>subunit</a:t>
            </a:r>
            <a:r>
              <a:rPr lang="hr-HR" dirty="0"/>
              <a:t> protein </a:t>
            </a:r>
            <a:r>
              <a:rPr lang="hr-HR" dirty="0" err="1" smtClean="0"/>
              <a:t>complex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endParaRPr lang="hr-HR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tumor suppressors</a:t>
            </a:r>
            <a:endParaRPr lang="hr-HR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DNA </a:t>
            </a:r>
            <a:r>
              <a:rPr lang="en-US" dirty="0"/>
              <a:t>damage </a:t>
            </a:r>
            <a:r>
              <a:rPr lang="en-US" dirty="0" smtClean="0"/>
              <a:t>sensors</a:t>
            </a:r>
            <a:endParaRPr lang="hr-HR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signal transducers</a:t>
            </a:r>
            <a:endParaRPr lang="hr-HR" dirty="0" smtClean="0"/>
          </a:p>
          <a:p>
            <a:pPr marL="411480" lvl="1" indent="0">
              <a:lnSpc>
                <a:spcPct val="150000"/>
              </a:lnSpc>
              <a:buNone/>
            </a:pPr>
            <a:r>
              <a:rPr lang="hr-HR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BRCA1-associated </a:t>
            </a:r>
            <a:r>
              <a:rPr lang="en-US" dirty="0"/>
              <a:t>genome surveillance complex (BASC)</a:t>
            </a:r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9213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Overview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91825"/>
            <a:ext cx="6337470" cy="4548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244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Overview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associates with RNA polymerase </a:t>
            </a:r>
            <a:r>
              <a:rPr lang="en-US" dirty="0" smtClean="0"/>
              <a:t>II</a:t>
            </a:r>
            <a:endParaRPr lang="hr-HR" dirty="0" smtClean="0"/>
          </a:p>
          <a:p>
            <a:r>
              <a:rPr lang="en-US" dirty="0"/>
              <a:t>interacts with histone </a:t>
            </a:r>
            <a:r>
              <a:rPr lang="en-US" dirty="0" err="1"/>
              <a:t>deacetylase</a:t>
            </a:r>
            <a:r>
              <a:rPr lang="en-US" dirty="0"/>
              <a:t> </a:t>
            </a:r>
            <a:r>
              <a:rPr lang="en-US" dirty="0" smtClean="0"/>
              <a:t>complexes</a:t>
            </a:r>
            <a:endParaRPr lang="hr-HR" dirty="0" smtClean="0"/>
          </a:p>
          <a:p>
            <a:pPr marL="114300" indent="0">
              <a:buNone/>
            </a:pPr>
            <a:r>
              <a:rPr lang="hr-HR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plays </a:t>
            </a:r>
            <a:r>
              <a:rPr lang="en-US" dirty="0"/>
              <a:t>a role in transcription, DNA repair of double-stranded </a:t>
            </a:r>
            <a:r>
              <a:rPr lang="en-US" dirty="0" smtClean="0"/>
              <a:t>breaks</a:t>
            </a:r>
            <a:r>
              <a:rPr lang="hr-HR" dirty="0" smtClean="0"/>
              <a:t> &amp;</a:t>
            </a:r>
            <a:r>
              <a:rPr lang="en-US" dirty="0" smtClean="0"/>
              <a:t> recombination</a:t>
            </a:r>
            <a:endParaRPr lang="hr-HR" dirty="0" smtClean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0524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Variation</a:t>
            </a:r>
            <a:r>
              <a:rPr lang="hr-HR" dirty="0"/>
              <a:t> ID</a:t>
            </a:r>
            <a:r>
              <a:rPr lang="hr-HR" dirty="0" smtClean="0"/>
              <a:t>: 125634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Chr17: 41,256,943 (on Assembly GRCh37)</a:t>
            </a:r>
            <a:endParaRPr lang="hr-HR" sz="20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Variant type</a:t>
            </a:r>
            <a:r>
              <a:rPr lang="hr-HR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: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Deletion</a:t>
            </a:r>
          </a:p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Variant length</a:t>
            </a:r>
            <a:r>
              <a:rPr lang="hr-HR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: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1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bp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Cytogenetic location</a:t>
            </a:r>
            <a:r>
              <a:rPr lang="hr-HR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: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17q21.31</a:t>
            </a:r>
            <a:endParaRPr lang="hr-HR" sz="20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r>
              <a:rPr lang="hr-HR" sz="200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Molecular</a:t>
            </a:r>
            <a:r>
              <a:rPr lang="hr-HR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hr-HR" sz="200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consequence</a:t>
            </a:r>
            <a:r>
              <a:rPr lang="hr-HR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: </a:t>
            </a:r>
            <a:r>
              <a:rPr lang="hr-HR" sz="200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frameshift</a:t>
            </a:r>
            <a:r>
              <a:rPr lang="hr-HR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hr-HR" sz="200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mutation</a:t>
            </a:r>
            <a:endParaRPr lang="hr-HR" sz="20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r>
              <a:rPr lang="hr-HR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Protein change: Q81fs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861048"/>
            <a:ext cx="6840760" cy="259188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156176" y="4581128"/>
            <a:ext cx="1656184" cy="864096"/>
          </a:xfrm>
          <a:prstGeom prst="ellipse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993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Epidemiology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responsible for </a:t>
            </a:r>
            <a:r>
              <a:rPr lang="en-US" dirty="0" err="1" smtClean="0"/>
              <a:t>approx</a:t>
            </a:r>
            <a:r>
              <a:rPr lang="hr-HR" dirty="0" smtClean="0"/>
              <a:t>.</a:t>
            </a:r>
            <a:r>
              <a:rPr lang="en-US" dirty="0" smtClean="0"/>
              <a:t> </a:t>
            </a:r>
            <a:r>
              <a:rPr lang="en-US" dirty="0"/>
              <a:t>40% of inherited breast cancers </a:t>
            </a:r>
            <a:r>
              <a:rPr lang="hr-HR" dirty="0"/>
              <a:t>&amp;</a:t>
            </a:r>
            <a:r>
              <a:rPr lang="en-US" dirty="0" smtClean="0"/>
              <a:t> </a:t>
            </a:r>
            <a:r>
              <a:rPr lang="en-US" dirty="0"/>
              <a:t>more than 80% of inherited breast and ovarian </a:t>
            </a:r>
            <a:r>
              <a:rPr lang="en-US" dirty="0" smtClean="0"/>
              <a:t>cancers</a:t>
            </a:r>
            <a:endParaRPr lang="hr-HR" dirty="0" smtClean="0"/>
          </a:p>
          <a:p>
            <a:r>
              <a:rPr lang="en-US" dirty="0"/>
              <a:t>women have a 2% chance of getting ovarian cancer in their </a:t>
            </a:r>
            <a:r>
              <a:rPr lang="en-US" dirty="0" smtClean="0"/>
              <a:t>lifetime</a:t>
            </a:r>
            <a:r>
              <a:rPr lang="hr-HR" dirty="0" smtClean="0"/>
              <a:t> </a:t>
            </a:r>
          </a:p>
          <a:p>
            <a:r>
              <a:rPr lang="hr-HR" dirty="0" err="1" smtClean="0"/>
              <a:t>screening</a:t>
            </a:r>
            <a:r>
              <a:rPr lang="hr-HR" dirty="0" smtClean="0"/>
              <a:t> </a:t>
            </a:r>
            <a:r>
              <a:rPr lang="en-US" dirty="0" smtClean="0"/>
              <a:t>all </a:t>
            </a:r>
            <a:r>
              <a:rPr lang="en-US" dirty="0"/>
              <a:t>27 million women over 30 in the </a:t>
            </a:r>
            <a:r>
              <a:rPr lang="en-US" dirty="0" smtClean="0"/>
              <a:t>UK</a:t>
            </a:r>
            <a:r>
              <a:rPr lang="hr-HR" dirty="0" smtClean="0"/>
              <a:t> (</a:t>
            </a:r>
            <a:r>
              <a:rPr lang="en-US" dirty="0"/>
              <a:t>Journal of the National Cancer </a:t>
            </a:r>
            <a:r>
              <a:rPr lang="en-US" dirty="0" smtClean="0"/>
              <a:t>Institute</a:t>
            </a:r>
            <a:r>
              <a:rPr lang="hr-HR" dirty="0" smtClean="0"/>
              <a:t>)</a:t>
            </a:r>
          </a:p>
          <a:p>
            <a:pPr lvl="1" fontAlgn="base">
              <a:lnSpc>
                <a:spcPct val="150000"/>
              </a:lnSpc>
            </a:pPr>
            <a:r>
              <a:rPr lang="en-US" dirty="0"/>
              <a:t>prevent 64,500 more breast cancers</a:t>
            </a:r>
          </a:p>
          <a:p>
            <a:pPr lvl="1" fontAlgn="base">
              <a:lnSpc>
                <a:spcPct val="150000"/>
              </a:lnSpc>
            </a:pPr>
            <a:r>
              <a:rPr lang="en-US" dirty="0"/>
              <a:t>prevent 17,500 more ovarian cancers</a:t>
            </a:r>
          </a:p>
          <a:p>
            <a:pPr lvl="1" fontAlgn="base">
              <a:lnSpc>
                <a:spcPct val="150000"/>
              </a:lnSpc>
            </a:pPr>
            <a:r>
              <a:rPr lang="en-US" dirty="0"/>
              <a:t>save 12,300 more lives</a:t>
            </a:r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6782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57</TotalTime>
  <Words>180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Executive</vt:lpstr>
      <vt:lpstr>Breast Cancer 1  early onset</vt:lpstr>
      <vt:lpstr>The Genome</vt:lpstr>
      <vt:lpstr>Overview</vt:lpstr>
      <vt:lpstr>Overview</vt:lpstr>
      <vt:lpstr>Overview</vt:lpstr>
      <vt:lpstr>Variation ID: 125634</vt:lpstr>
      <vt:lpstr>Epidemiology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breast cancer 1, early onset</dc:title>
  <dc:creator>student</dc:creator>
  <cp:lastModifiedBy>student</cp:lastModifiedBy>
  <cp:revision>6</cp:revision>
  <dcterms:created xsi:type="dcterms:W3CDTF">2019-11-11T15:54:26Z</dcterms:created>
  <dcterms:modified xsi:type="dcterms:W3CDTF">2019-11-11T16:51:42Z</dcterms:modified>
</cp:coreProperties>
</file>