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84" r:id="rId4"/>
  </p:sldMasterIdLst>
  <p:notesMasterIdLst>
    <p:notesMasterId r:id="rId10"/>
  </p:notesMasterIdLst>
  <p:handoutMasterIdLst>
    <p:handoutMasterId r:id="rId11"/>
  </p:handoutMasterIdLst>
  <p:sldIdLst>
    <p:sldId id="262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7"/>
  </p:normalViewPr>
  <p:slideViewPr>
    <p:cSldViewPr snapToGrid="0" snapToObjects="1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2B78D-7531-4CCF-9AA0-B3A64D473DD3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EC256A-84ED-45E6-A777-5F18170F634E}">
      <dgm:prSet/>
      <dgm:spPr/>
      <dgm:t>
        <a:bodyPr/>
        <a:lstStyle/>
        <a:p>
          <a:r>
            <a:rPr lang="en-US"/>
            <a:t>Developed in 1977 by Frederick Sanger (British biochemist)</a:t>
          </a:r>
        </a:p>
      </dgm:t>
    </dgm:pt>
    <dgm:pt modelId="{468AE0A9-973F-4A76-B60B-7FB720665ADD}" type="parTrans" cxnId="{48D8568C-D26A-4F08-9649-DC8374538370}">
      <dgm:prSet/>
      <dgm:spPr/>
      <dgm:t>
        <a:bodyPr/>
        <a:lstStyle/>
        <a:p>
          <a:endParaRPr lang="en-US"/>
        </a:p>
      </dgm:t>
    </dgm:pt>
    <dgm:pt modelId="{76EBF1B0-2384-4D16-AAB0-33AE2E181347}" type="sibTrans" cxnId="{48D8568C-D26A-4F08-9649-DC8374538370}">
      <dgm:prSet/>
      <dgm:spPr/>
      <dgm:t>
        <a:bodyPr/>
        <a:lstStyle/>
        <a:p>
          <a:endParaRPr lang="en-US"/>
        </a:p>
      </dgm:t>
    </dgm:pt>
    <dgm:pt modelId="{45D94049-DE0A-4E3C-ADD0-7696FADB4093}">
      <dgm:prSet/>
      <dgm:spPr/>
      <dgm:t>
        <a:bodyPr/>
        <a:lstStyle/>
        <a:p>
          <a:r>
            <a:rPr lang="en-US"/>
            <a:t>used to determine the sequences of many relatively small fragments of human DNA</a:t>
          </a:r>
        </a:p>
      </dgm:t>
    </dgm:pt>
    <dgm:pt modelId="{990703FF-16E1-4559-9108-9F84B8928146}" type="parTrans" cxnId="{B11D3FEC-476A-4AD8-AD63-355A815F070B}">
      <dgm:prSet/>
      <dgm:spPr/>
      <dgm:t>
        <a:bodyPr/>
        <a:lstStyle/>
        <a:p>
          <a:endParaRPr lang="en-US"/>
        </a:p>
      </dgm:t>
    </dgm:pt>
    <dgm:pt modelId="{A41BB34A-5C61-4C53-BC16-24EC2AF9B05A}" type="sibTrans" cxnId="{B11D3FEC-476A-4AD8-AD63-355A815F070B}">
      <dgm:prSet/>
      <dgm:spPr/>
      <dgm:t>
        <a:bodyPr/>
        <a:lstStyle/>
        <a:p>
          <a:endParaRPr lang="en-US"/>
        </a:p>
      </dgm:t>
    </dgm:pt>
    <dgm:pt modelId="{2237D9D4-D398-43D5-9C80-833059EECAE6}">
      <dgm:prSet/>
      <dgm:spPr/>
      <dgm:t>
        <a:bodyPr/>
        <a:lstStyle/>
        <a:p>
          <a:r>
            <a:rPr lang="en-US"/>
            <a:t>fragments were aligned based on overlapping portions to assemble the sequences of larger regions of DNA</a:t>
          </a:r>
        </a:p>
      </dgm:t>
    </dgm:pt>
    <dgm:pt modelId="{FAF023AA-BC2D-4B9F-8BB0-613D3A5049B8}" type="parTrans" cxnId="{476E7FF9-FAFC-4E16-B8E0-0082CC72779E}">
      <dgm:prSet/>
      <dgm:spPr/>
      <dgm:t>
        <a:bodyPr/>
        <a:lstStyle/>
        <a:p>
          <a:endParaRPr lang="en-US"/>
        </a:p>
      </dgm:t>
    </dgm:pt>
    <dgm:pt modelId="{8AE45E83-5DCB-4B6F-B316-200002ECAB04}" type="sibTrans" cxnId="{476E7FF9-FAFC-4E16-B8E0-0082CC72779E}">
      <dgm:prSet/>
      <dgm:spPr/>
      <dgm:t>
        <a:bodyPr/>
        <a:lstStyle/>
        <a:p>
          <a:endParaRPr lang="en-US"/>
        </a:p>
      </dgm:t>
    </dgm:pt>
    <dgm:pt modelId="{118FC0F9-83E0-4F5C-A6F2-1D7682EDF70E}" type="pres">
      <dgm:prSet presAssocID="{F602B78D-7531-4CCF-9AA0-B3A64D473DD3}" presName="outerComposite" presStyleCnt="0">
        <dgm:presLayoutVars>
          <dgm:chMax val="5"/>
          <dgm:dir/>
          <dgm:resizeHandles val="exact"/>
        </dgm:presLayoutVars>
      </dgm:prSet>
      <dgm:spPr/>
    </dgm:pt>
    <dgm:pt modelId="{AF483A20-F249-40E6-8AC5-D8C46E964627}" type="pres">
      <dgm:prSet presAssocID="{F602B78D-7531-4CCF-9AA0-B3A64D473DD3}" presName="dummyMaxCanvas" presStyleCnt="0">
        <dgm:presLayoutVars/>
      </dgm:prSet>
      <dgm:spPr/>
    </dgm:pt>
    <dgm:pt modelId="{3C18C1C3-E184-48CD-A047-AD3CC988F349}" type="pres">
      <dgm:prSet presAssocID="{F602B78D-7531-4CCF-9AA0-B3A64D473DD3}" presName="ThreeNodes_1" presStyleLbl="node1" presStyleIdx="0" presStyleCnt="3">
        <dgm:presLayoutVars>
          <dgm:bulletEnabled val="1"/>
        </dgm:presLayoutVars>
      </dgm:prSet>
      <dgm:spPr/>
    </dgm:pt>
    <dgm:pt modelId="{B76E2CC8-D13F-46B0-BD23-94FB621FCCFF}" type="pres">
      <dgm:prSet presAssocID="{F602B78D-7531-4CCF-9AA0-B3A64D473DD3}" presName="ThreeNodes_2" presStyleLbl="node1" presStyleIdx="1" presStyleCnt="3">
        <dgm:presLayoutVars>
          <dgm:bulletEnabled val="1"/>
        </dgm:presLayoutVars>
      </dgm:prSet>
      <dgm:spPr/>
    </dgm:pt>
    <dgm:pt modelId="{5F3EEEFE-5ADD-493D-9947-5C7CD4B3D746}" type="pres">
      <dgm:prSet presAssocID="{F602B78D-7531-4CCF-9AA0-B3A64D473DD3}" presName="ThreeNodes_3" presStyleLbl="node1" presStyleIdx="2" presStyleCnt="3">
        <dgm:presLayoutVars>
          <dgm:bulletEnabled val="1"/>
        </dgm:presLayoutVars>
      </dgm:prSet>
      <dgm:spPr/>
    </dgm:pt>
    <dgm:pt modelId="{23F46E93-7790-4466-972A-8DA9BA1FCB09}" type="pres">
      <dgm:prSet presAssocID="{F602B78D-7531-4CCF-9AA0-B3A64D473DD3}" presName="ThreeConn_1-2" presStyleLbl="fgAccFollowNode1" presStyleIdx="0" presStyleCnt="2">
        <dgm:presLayoutVars>
          <dgm:bulletEnabled val="1"/>
        </dgm:presLayoutVars>
      </dgm:prSet>
      <dgm:spPr/>
    </dgm:pt>
    <dgm:pt modelId="{31180365-0B39-4B1C-89D4-D246D64D55D6}" type="pres">
      <dgm:prSet presAssocID="{F602B78D-7531-4CCF-9AA0-B3A64D473DD3}" presName="ThreeConn_2-3" presStyleLbl="fgAccFollowNode1" presStyleIdx="1" presStyleCnt="2">
        <dgm:presLayoutVars>
          <dgm:bulletEnabled val="1"/>
        </dgm:presLayoutVars>
      </dgm:prSet>
      <dgm:spPr/>
    </dgm:pt>
    <dgm:pt modelId="{27C20A32-AAF0-4EA0-93B7-AA5F546729D5}" type="pres">
      <dgm:prSet presAssocID="{F602B78D-7531-4CCF-9AA0-B3A64D473DD3}" presName="ThreeNodes_1_text" presStyleLbl="node1" presStyleIdx="2" presStyleCnt="3">
        <dgm:presLayoutVars>
          <dgm:bulletEnabled val="1"/>
        </dgm:presLayoutVars>
      </dgm:prSet>
      <dgm:spPr/>
    </dgm:pt>
    <dgm:pt modelId="{02121FE8-D1F0-4322-A84D-547F6FEE33F6}" type="pres">
      <dgm:prSet presAssocID="{F602B78D-7531-4CCF-9AA0-B3A64D473DD3}" presName="ThreeNodes_2_text" presStyleLbl="node1" presStyleIdx="2" presStyleCnt="3">
        <dgm:presLayoutVars>
          <dgm:bulletEnabled val="1"/>
        </dgm:presLayoutVars>
      </dgm:prSet>
      <dgm:spPr/>
    </dgm:pt>
    <dgm:pt modelId="{F355436B-A347-46D2-9E19-8D84F95F66CD}" type="pres">
      <dgm:prSet presAssocID="{F602B78D-7531-4CCF-9AA0-B3A64D473DD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872162C-8FC3-41F5-A77F-79F9D3A263DD}" type="presOf" srcId="{E8EC256A-84ED-45E6-A777-5F18170F634E}" destId="{3C18C1C3-E184-48CD-A047-AD3CC988F349}" srcOrd="0" destOrd="0" presId="urn:microsoft.com/office/officeart/2005/8/layout/vProcess5"/>
    <dgm:cxn modelId="{167E9C2E-6B9C-4EDD-B0AB-8732999C9D12}" type="presOf" srcId="{2237D9D4-D398-43D5-9C80-833059EECAE6}" destId="{F355436B-A347-46D2-9E19-8D84F95F66CD}" srcOrd="1" destOrd="0" presId="urn:microsoft.com/office/officeart/2005/8/layout/vProcess5"/>
    <dgm:cxn modelId="{F4C45B5C-D12C-4BF3-909F-0FB690988C0A}" type="presOf" srcId="{E8EC256A-84ED-45E6-A777-5F18170F634E}" destId="{27C20A32-AAF0-4EA0-93B7-AA5F546729D5}" srcOrd="1" destOrd="0" presId="urn:microsoft.com/office/officeart/2005/8/layout/vProcess5"/>
    <dgm:cxn modelId="{484B9245-FA36-4BDA-BEEC-6B606E7C8138}" type="presOf" srcId="{2237D9D4-D398-43D5-9C80-833059EECAE6}" destId="{5F3EEEFE-5ADD-493D-9947-5C7CD4B3D746}" srcOrd="0" destOrd="0" presId="urn:microsoft.com/office/officeart/2005/8/layout/vProcess5"/>
    <dgm:cxn modelId="{48D8568C-D26A-4F08-9649-DC8374538370}" srcId="{F602B78D-7531-4CCF-9AA0-B3A64D473DD3}" destId="{E8EC256A-84ED-45E6-A777-5F18170F634E}" srcOrd="0" destOrd="0" parTransId="{468AE0A9-973F-4A76-B60B-7FB720665ADD}" sibTransId="{76EBF1B0-2384-4D16-AAB0-33AE2E181347}"/>
    <dgm:cxn modelId="{80C50AC3-6341-48E0-BD38-B3622202D12A}" type="presOf" srcId="{45D94049-DE0A-4E3C-ADD0-7696FADB4093}" destId="{02121FE8-D1F0-4322-A84D-547F6FEE33F6}" srcOrd="1" destOrd="0" presId="urn:microsoft.com/office/officeart/2005/8/layout/vProcess5"/>
    <dgm:cxn modelId="{C50A1BCF-A471-43A3-8AE9-13E5EEC0E0EC}" type="presOf" srcId="{45D94049-DE0A-4E3C-ADD0-7696FADB4093}" destId="{B76E2CC8-D13F-46B0-BD23-94FB621FCCFF}" srcOrd="0" destOrd="0" presId="urn:microsoft.com/office/officeart/2005/8/layout/vProcess5"/>
    <dgm:cxn modelId="{E8B3D1E0-0DF0-41CD-8FAE-39DED366BD77}" type="presOf" srcId="{A41BB34A-5C61-4C53-BC16-24EC2AF9B05A}" destId="{31180365-0B39-4B1C-89D4-D246D64D55D6}" srcOrd="0" destOrd="0" presId="urn:microsoft.com/office/officeart/2005/8/layout/vProcess5"/>
    <dgm:cxn modelId="{DBD099E9-BD01-4B66-8750-826D667FEA5C}" type="presOf" srcId="{76EBF1B0-2384-4D16-AAB0-33AE2E181347}" destId="{23F46E93-7790-4466-972A-8DA9BA1FCB09}" srcOrd="0" destOrd="0" presId="urn:microsoft.com/office/officeart/2005/8/layout/vProcess5"/>
    <dgm:cxn modelId="{B11D3FEC-476A-4AD8-AD63-355A815F070B}" srcId="{F602B78D-7531-4CCF-9AA0-B3A64D473DD3}" destId="{45D94049-DE0A-4E3C-ADD0-7696FADB4093}" srcOrd="1" destOrd="0" parTransId="{990703FF-16E1-4559-9108-9F84B8928146}" sibTransId="{A41BB34A-5C61-4C53-BC16-24EC2AF9B05A}"/>
    <dgm:cxn modelId="{736989F7-5E29-41F8-9E9C-3AB385B6DEE3}" type="presOf" srcId="{F602B78D-7531-4CCF-9AA0-B3A64D473DD3}" destId="{118FC0F9-83E0-4F5C-A6F2-1D7682EDF70E}" srcOrd="0" destOrd="0" presId="urn:microsoft.com/office/officeart/2005/8/layout/vProcess5"/>
    <dgm:cxn modelId="{476E7FF9-FAFC-4E16-B8E0-0082CC72779E}" srcId="{F602B78D-7531-4CCF-9AA0-B3A64D473DD3}" destId="{2237D9D4-D398-43D5-9C80-833059EECAE6}" srcOrd="2" destOrd="0" parTransId="{FAF023AA-BC2D-4B9F-8BB0-613D3A5049B8}" sibTransId="{8AE45E83-5DCB-4B6F-B316-200002ECAB04}"/>
    <dgm:cxn modelId="{DF1FC1C8-2AEE-40A0-A517-A9A465593582}" type="presParOf" srcId="{118FC0F9-83E0-4F5C-A6F2-1D7682EDF70E}" destId="{AF483A20-F249-40E6-8AC5-D8C46E964627}" srcOrd="0" destOrd="0" presId="urn:microsoft.com/office/officeart/2005/8/layout/vProcess5"/>
    <dgm:cxn modelId="{5B7B89DB-0694-4925-8A67-ED35AC7C4691}" type="presParOf" srcId="{118FC0F9-83E0-4F5C-A6F2-1D7682EDF70E}" destId="{3C18C1C3-E184-48CD-A047-AD3CC988F349}" srcOrd="1" destOrd="0" presId="urn:microsoft.com/office/officeart/2005/8/layout/vProcess5"/>
    <dgm:cxn modelId="{91BCA90B-5A64-4317-BC9B-AF5BD0CA47A6}" type="presParOf" srcId="{118FC0F9-83E0-4F5C-A6F2-1D7682EDF70E}" destId="{B76E2CC8-D13F-46B0-BD23-94FB621FCCFF}" srcOrd="2" destOrd="0" presId="urn:microsoft.com/office/officeart/2005/8/layout/vProcess5"/>
    <dgm:cxn modelId="{ED020735-3B5B-4283-B308-E0883974F4CE}" type="presParOf" srcId="{118FC0F9-83E0-4F5C-A6F2-1D7682EDF70E}" destId="{5F3EEEFE-5ADD-493D-9947-5C7CD4B3D746}" srcOrd="3" destOrd="0" presId="urn:microsoft.com/office/officeart/2005/8/layout/vProcess5"/>
    <dgm:cxn modelId="{5719A651-F182-4F54-B91D-7FA954998047}" type="presParOf" srcId="{118FC0F9-83E0-4F5C-A6F2-1D7682EDF70E}" destId="{23F46E93-7790-4466-972A-8DA9BA1FCB09}" srcOrd="4" destOrd="0" presId="urn:microsoft.com/office/officeart/2005/8/layout/vProcess5"/>
    <dgm:cxn modelId="{7ADF6A87-8ED3-4612-820F-C6A993C237CF}" type="presParOf" srcId="{118FC0F9-83E0-4F5C-A6F2-1D7682EDF70E}" destId="{31180365-0B39-4B1C-89D4-D246D64D55D6}" srcOrd="5" destOrd="0" presId="urn:microsoft.com/office/officeart/2005/8/layout/vProcess5"/>
    <dgm:cxn modelId="{8147864C-B37D-47D5-B98F-F32B7A1151D4}" type="presParOf" srcId="{118FC0F9-83E0-4F5C-A6F2-1D7682EDF70E}" destId="{27C20A32-AAF0-4EA0-93B7-AA5F546729D5}" srcOrd="6" destOrd="0" presId="urn:microsoft.com/office/officeart/2005/8/layout/vProcess5"/>
    <dgm:cxn modelId="{C4E620AC-4123-4A12-8B34-E2A04E6784ED}" type="presParOf" srcId="{118FC0F9-83E0-4F5C-A6F2-1D7682EDF70E}" destId="{02121FE8-D1F0-4322-A84D-547F6FEE33F6}" srcOrd="7" destOrd="0" presId="urn:microsoft.com/office/officeart/2005/8/layout/vProcess5"/>
    <dgm:cxn modelId="{A2A79AB4-E72F-4DF6-83A8-B19F7C53C1B9}" type="presParOf" srcId="{118FC0F9-83E0-4F5C-A6F2-1D7682EDF70E}" destId="{F355436B-A347-46D2-9E19-8D84F95F66C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8C1C3-E184-48CD-A047-AD3CC988F349}">
      <dsp:nvSpPr>
        <dsp:cNvPr id="0" name=""/>
        <dsp:cNvSpPr/>
      </dsp:nvSpPr>
      <dsp:spPr>
        <a:xfrm>
          <a:off x="0" y="0"/>
          <a:ext cx="3834926" cy="1252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Developed in 1977 by Frederick Sanger (British biochemist)</a:t>
          </a:r>
        </a:p>
      </dsp:txBody>
      <dsp:txXfrm>
        <a:off x="36679" y="36679"/>
        <a:ext cx="2483576" cy="1178961"/>
      </dsp:txXfrm>
    </dsp:sp>
    <dsp:sp modelId="{B76E2CC8-D13F-46B0-BD23-94FB621FCCFF}">
      <dsp:nvSpPr>
        <dsp:cNvPr id="0" name=""/>
        <dsp:cNvSpPr/>
      </dsp:nvSpPr>
      <dsp:spPr>
        <a:xfrm>
          <a:off x="338375" y="1461039"/>
          <a:ext cx="3834926" cy="1252319"/>
        </a:xfrm>
        <a:prstGeom prst="roundRect">
          <a:avLst>
            <a:gd name="adj" fmla="val 10000"/>
          </a:avLst>
        </a:prstGeom>
        <a:solidFill>
          <a:schemeClr val="accent5">
            <a:hueOff val="-9534578"/>
            <a:satOff val="2515"/>
            <a:lumOff val="127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used to determine the sequences of many relatively small fragments of human DNA</a:t>
          </a:r>
        </a:p>
      </dsp:txBody>
      <dsp:txXfrm>
        <a:off x="375054" y="1497718"/>
        <a:ext cx="2609184" cy="1178961"/>
      </dsp:txXfrm>
    </dsp:sp>
    <dsp:sp modelId="{5F3EEEFE-5ADD-493D-9947-5C7CD4B3D746}">
      <dsp:nvSpPr>
        <dsp:cNvPr id="0" name=""/>
        <dsp:cNvSpPr/>
      </dsp:nvSpPr>
      <dsp:spPr>
        <a:xfrm>
          <a:off x="676751" y="2922078"/>
          <a:ext cx="3834926" cy="1252319"/>
        </a:xfrm>
        <a:prstGeom prst="roundRect">
          <a:avLst>
            <a:gd name="adj" fmla="val 10000"/>
          </a:avLst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fragments were aligned based on overlapping portions to assemble the sequences of larger regions of DNA</a:t>
          </a:r>
        </a:p>
      </dsp:txBody>
      <dsp:txXfrm>
        <a:off x="713430" y="2958757"/>
        <a:ext cx="2609184" cy="1178961"/>
      </dsp:txXfrm>
    </dsp:sp>
    <dsp:sp modelId="{23F46E93-7790-4466-972A-8DA9BA1FCB09}">
      <dsp:nvSpPr>
        <dsp:cNvPr id="0" name=""/>
        <dsp:cNvSpPr/>
      </dsp:nvSpPr>
      <dsp:spPr>
        <a:xfrm>
          <a:off x="3020918" y="949675"/>
          <a:ext cx="814007" cy="81400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204070" y="949675"/>
        <a:ext cx="447703" cy="612540"/>
      </dsp:txXfrm>
    </dsp:sp>
    <dsp:sp modelId="{31180365-0B39-4B1C-89D4-D246D64D55D6}">
      <dsp:nvSpPr>
        <dsp:cNvPr id="0" name=""/>
        <dsp:cNvSpPr/>
      </dsp:nvSpPr>
      <dsp:spPr>
        <a:xfrm>
          <a:off x="3359294" y="2402366"/>
          <a:ext cx="814007" cy="81400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9425287"/>
            <a:satOff val="4925"/>
            <a:lumOff val="625"/>
            <a:alphaOff val="0"/>
          </a:schemeClr>
        </a:solidFill>
        <a:ln w="1397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542446" y="2402366"/>
        <a:ext cx="447703" cy="612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16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9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5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512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5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1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3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8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4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3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5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505825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43" r="3592"/>
          <a:stretch/>
        </p:blipFill>
        <p:spPr>
          <a:xfrm>
            <a:off x="20" y="-2"/>
            <a:ext cx="85058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3963173"/>
          </a:xfrm>
        </p:spPr>
        <p:txBody>
          <a:bodyPr>
            <a:normAutofit/>
          </a:bodyPr>
          <a:lstStyle/>
          <a:p>
            <a:r>
              <a:rPr lang="en-US" b="1" dirty="0"/>
              <a:t>Sanger Sequencing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79CFA-7517-42E9-A0B5-29065ABF7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1"/>
                </a:solidFill>
              </a:rPr>
              <a:t>The chain termiination method - Kim Dehling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8C6639-F651-4D15-A695-E9D03BB2A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" y="0"/>
            <a:ext cx="342900" cy="6858000"/>
          </a:xfrm>
          <a:prstGeom prst="rect">
            <a:avLst/>
          </a:prstGeom>
          <a:solidFill>
            <a:srgbClr val="3030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8453-10D2-4235-8DCA-B279C417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967" y="365760"/>
            <a:ext cx="4498259" cy="1325562"/>
          </a:xfrm>
        </p:spPr>
        <p:txBody>
          <a:bodyPr>
            <a:normAutofit/>
          </a:bodyPr>
          <a:lstStyle/>
          <a:p>
            <a:r>
              <a:rPr lang="de-DE"/>
              <a:t>HISTORY</a:t>
            </a:r>
          </a:p>
        </p:txBody>
      </p:sp>
      <p:pic>
        <p:nvPicPr>
          <p:cNvPr id="6" name="Picture 5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78549498-ABC7-48F4-808C-BC81BB568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5" r="24843"/>
          <a:stretch/>
        </p:blipFill>
        <p:spPr>
          <a:xfrm>
            <a:off x="-270588" y="10"/>
            <a:ext cx="3760571" cy="6857990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930729B-7849-4BE2-9628-DC81CB48F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594192"/>
              </p:ext>
            </p:extLst>
          </p:nvPr>
        </p:nvGraphicFramePr>
        <p:xfrm>
          <a:off x="3723967" y="2005739"/>
          <a:ext cx="4511678" cy="4174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592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EF9A-F259-4D25-BD70-5D952DD0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Needed for Sanger sequencing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84675-F75B-43B0-992E-B0908E14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DNA polymerase</a:t>
            </a:r>
          </a:p>
          <a:p>
            <a:pPr>
              <a:lnSpc>
                <a:spcPct val="100000"/>
              </a:lnSpc>
            </a:pPr>
            <a:r>
              <a:rPr lang="en-US" dirty="0"/>
              <a:t>Primer (single-stranded DNA that binds to the template DNA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"starter" for polymerase)</a:t>
            </a:r>
          </a:p>
          <a:p>
            <a:pPr>
              <a:lnSpc>
                <a:spcPct val="100000"/>
              </a:lnSpc>
            </a:pPr>
            <a:r>
              <a:rPr lang="en-US" dirty="0"/>
              <a:t>DNA nucleotides (</a:t>
            </a:r>
            <a:r>
              <a:rPr lang="en-US" dirty="0" err="1"/>
              <a:t>dATP</a:t>
            </a:r>
            <a:r>
              <a:rPr lang="en-US" dirty="0"/>
              <a:t>, dTTP, </a:t>
            </a:r>
            <a:r>
              <a:rPr lang="en-US" dirty="0" err="1"/>
              <a:t>dCTP</a:t>
            </a:r>
            <a:r>
              <a:rPr lang="en-US" dirty="0"/>
              <a:t>, </a:t>
            </a:r>
            <a:r>
              <a:rPr lang="en-US" dirty="0" err="1"/>
              <a:t>dGTP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/>
              <a:t>template DNA to be sequenced</a:t>
            </a:r>
          </a:p>
          <a:p>
            <a:pPr>
              <a:lnSpc>
                <a:spcPct val="100000"/>
              </a:lnSpc>
            </a:pPr>
            <a:r>
              <a:rPr lang="en-US" dirty="0"/>
              <a:t>Dideoxy/</a:t>
            </a:r>
            <a:r>
              <a:rPr lang="en-US" b="1" dirty="0"/>
              <a:t>chain-terminating </a:t>
            </a:r>
            <a:r>
              <a:rPr lang="en-US" dirty="0"/>
              <a:t>versions of all four nucleotides (</a:t>
            </a:r>
            <a:r>
              <a:rPr lang="en-US" dirty="0" err="1"/>
              <a:t>ddATP</a:t>
            </a:r>
            <a:r>
              <a:rPr lang="en-US" dirty="0"/>
              <a:t>, </a:t>
            </a:r>
            <a:r>
              <a:rPr lang="en-US" dirty="0" err="1"/>
              <a:t>ddTTP</a:t>
            </a:r>
            <a:r>
              <a:rPr lang="en-US" dirty="0"/>
              <a:t>, </a:t>
            </a:r>
            <a:r>
              <a:rPr lang="en-US" dirty="0" err="1"/>
              <a:t>ddCTP</a:t>
            </a:r>
            <a:r>
              <a:rPr lang="en-US" dirty="0"/>
              <a:t>, </a:t>
            </a:r>
            <a:r>
              <a:rPr lang="en-US" dirty="0" err="1"/>
              <a:t>ddGTP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labeled </a:t>
            </a:r>
            <a:r>
              <a:rPr lang="en-US" dirty="0"/>
              <a:t>with different color of dye</a:t>
            </a:r>
          </a:p>
          <a:p>
            <a:pPr>
              <a:lnSpc>
                <a:spcPct val="100000"/>
              </a:lnSpc>
            </a:pPr>
            <a:endParaRPr lang="de-DE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8D9D85-1AE8-4467-B3E9-CAD572F72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94" y="5128813"/>
            <a:ext cx="4337345" cy="16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8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A32B8-BB9C-47DF-8922-2AD574E54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564674"/>
            <a:ext cx="3008115" cy="1615461"/>
          </a:xfrm>
        </p:spPr>
        <p:txBody>
          <a:bodyPr anchor="ctr">
            <a:normAutofit/>
          </a:bodyPr>
          <a:lstStyle/>
          <a:p>
            <a:r>
              <a:rPr lang="de-DE" sz="2800"/>
              <a:t>Method of sequencing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9F3325B0-99FA-40B2-B629-979AD0BA9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3" r="-2" b="16637"/>
          <a:stretch/>
        </p:blipFill>
        <p:spPr>
          <a:xfrm>
            <a:off x="20" y="1"/>
            <a:ext cx="8469610" cy="42127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350A467-7185-4FF3-A01E-5964A92FC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480" y="4564673"/>
            <a:ext cx="4249403" cy="1615463"/>
          </a:xfrm>
        </p:spPr>
        <p:txBody>
          <a:bodyPr anchor="ctr">
            <a:normAutofit/>
          </a:bodyPr>
          <a:lstStyle/>
          <a:p>
            <a:r>
              <a:rPr lang="en-US" sz="1400" dirty="0"/>
              <a:t>capillary gel electrophoresis is used to read the labelled nucleotide</a:t>
            </a:r>
          </a:p>
          <a:p>
            <a:r>
              <a:rPr lang="en-US" sz="1400" dirty="0"/>
              <a:t>Data is recorded by a detector &amp; read through a chromatogram</a:t>
            </a:r>
          </a:p>
        </p:txBody>
      </p:sp>
    </p:spTree>
    <p:extLst>
      <p:ext uri="{BB962C8B-B14F-4D97-AF65-F5344CB8AC3E}">
        <p14:creationId xmlns:p14="http://schemas.microsoft.com/office/powerpoint/2010/main" val="37993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12A8-A9A3-4E01-AA05-A5347FF0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365760"/>
            <a:ext cx="4568571" cy="1325562"/>
          </a:xfrm>
        </p:spPr>
        <p:txBody>
          <a:bodyPr>
            <a:normAutofit/>
          </a:bodyPr>
          <a:lstStyle/>
          <a:p>
            <a:r>
              <a:rPr lang="de-DE" dirty="0"/>
              <a:t>Uses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FDA27-0F0F-407C-8722-61CDF99DA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2005739"/>
            <a:ext cx="4568571" cy="4174398"/>
          </a:xfrm>
        </p:spPr>
        <p:txBody>
          <a:bodyPr>
            <a:normAutofit/>
          </a:bodyPr>
          <a:lstStyle/>
          <a:p>
            <a:r>
              <a:rPr lang="en-US"/>
              <a:t>high-quality sequence for “long” stretches of DNA (up ~900bp)</a:t>
            </a:r>
          </a:p>
          <a:p>
            <a:r>
              <a:rPr lang="en-US"/>
              <a:t>used to sequence individual pieces of DNA</a:t>
            </a:r>
          </a:p>
          <a:p>
            <a:pPr lvl="1"/>
            <a:r>
              <a:rPr lang="en-US"/>
              <a:t>Bacterial plasmids</a:t>
            </a:r>
          </a:p>
          <a:p>
            <a:pPr lvl="1"/>
            <a:r>
              <a:rPr lang="en-US"/>
              <a:t>DNA copied in PCR</a:t>
            </a:r>
          </a:p>
          <a:p>
            <a:r>
              <a:rPr lang="en-US"/>
              <a:t>Limitations</a:t>
            </a:r>
          </a:p>
          <a:p>
            <a:pPr lvl="1"/>
            <a:r>
              <a:rPr lang="en-US"/>
              <a:t>Expensive</a:t>
            </a:r>
          </a:p>
          <a:p>
            <a:pPr lvl="1"/>
            <a:r>
              <a:rPr lang="en-US"/>
              <a:t>Inefficient for large-scale projects (e.g. entire genome)</a:t>
            </a:r>
          </a:p>
          <a:p>
            <a:endParaRPr lang="en-US"/>
          </a:p>
          <a:p>
            <a:endParaRPr lang="de-DE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76BD783-E914-471D-AF25-42627CCF7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45" r="16691" b="-2"/>
          <a:stretch/>
        </p:blipFill>
        <p:spPr>
          <a:xfrm>
            <a:off x="5802876" y="10"/>
            <a:ext cx="26664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3199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08A8D6-033A-472B-8BEB-63B8F7C284E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1CC7B47-8D79-4E1A-80B5-7F70A543A9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EBAF10-1A7F-447E-92EE-8F0A8D529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Schoolbook</vt:lpstr>
      <vt:lpstr>Wingdings 2</vt:lpstr>
      <vt:lpstr>View</vt:lpstr>
      <vt:lpstr>Sanger Sequencing</vt:lpstr>
      <vt:lpstr>HISTORY</vt:lpstr>
      <vt:lpstr>Needed for Sanger sequencing</vt:lpstr>
      <vt:lpstr>Method of sequencing</vt:lpstr>
      <vt:lpstr>Uses and Limitations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2020-01-19T18:33:37Z</dcterms:created>
  <dcterms:modified xsi:type="dcterms:W3CDTF">2020-01-19T18:42:10Z</dcterms:modified>
</cp:coreProperties>
</file>