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0" r:id="rId5"/>
    <p:sldId id="263" r:id="rId6"/>
    <p:sldId id="259" r:id="rId7"/>
    <p:sldId id="262" r:id="rId8"/>
    <p:sldId id="261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886E-5AD8-4A9F-87E4-A9DD4E8A3798}" type="datetimeFigureOut">
              <a:rPr lang="hr-HR" smtClean="0"/>
              <a:t>13.1.2020.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866BC-9A6F-4EBB-B859-8C433AF5E1D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886E-5AD8-4A9F-87E4-A9DD4E8A3798}" type="datetimeFigureOut">
              <a:rPr lang="hr-HR" smtClean="0"/>
              <a:t>13.1.2020.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866BC-9A6F-4EBB-B859-8C433AF5E1D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886E-5AD8-4A9F-87E4-A9DD4E8A3798}" type="datetimeFigureOut">
              <a:rPr lang="hr-HR" smtClean="0"/>
              <a:t>13.1.2020.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866BC-9A6F-4EBB-B859-8C433AF5E1D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886E-5AD8-4A9F-87E4-A9DD4E8A3798}" type="datetimeFigureOut">
              <a:rPr lang="hr-HR" smtClean="0"/>
              <a:t>13.1.2020.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866BC-9A6F-4EBB-B859-8C433AF5E1D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886E-5AD8-4A9F-87E4-A9DD4E8A3798}" type="datetimeFigureOut">
              <a:rPr lang="hr-HR" smtClean="0"/>
              <a:t>13.1.2020.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866BC-9A6F-4EBB-B859-8C433AF5E1D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886E-5AD8-4A9F-87E4-A9DD4E8A3798}" type="datetimeFigureOut">
              <a:rPr lang="hr-HR" smtClean="0"/>
              <a:t>13.1.2020.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866BC-9A6F-4EBB-B859-8C433AF5E1D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886E-5AD8-4A9F-87E4-A9DD4E8A3798}" type="datetimeFigureOut">
              <a:rPr lang="hr-HR" smtClean="0"/>
              <a:t>13.1.2020.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866BC-9A6F-4EBB-B859-8C433AF5E1D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886E-5AD8-4A9F-87E4-A9DD4E8A3798}" type="datetimeFigureOut">
              <a:rPr lang="hr-HR" smtClean="0"/>
              <a:t>13.1.2020.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866BC-9A6F-4EBB-B859-8C433AF5E1D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886E-5AD8-4A9F-87E4-A9DD4E8A3798}" type="datetimeFigureOut">
              <a:rPr lang="hr-HR" smtClean="0"/>
              <a:t>13.1.2020.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866BC-9A6F-4EBB-B859-8C433AF5E1D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886E-5AD8-4A9F-87E4-A9DD4E8A3798}" type="datetimeFigureOut">
              <a:rPr lang="hr-HR" smtClean="0"/>
              <a:t>13.1.2020.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866BC-9A6F-4EBB-B859-8C433AF5E1D6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886E-5AD8-4A9F-87E4-A9DD4E8A3798}" type="datetimeFigureOut">
              <a:rPr lang="hr-HR" smtClean="0"/>
              <a:t>13.1.2020.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4866BC-9A6F-4EBB-B859-8C433AF5E1D6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F4866BC-9A6F-4EBB-B859-8C433AF5E1D6}" type="slidenum">
              <a:rPr lang="hr-HR" smtClean="0"/>
              <a:t>‹#›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9B9886E-5AD8-4A9F-87E4-A9DD4E8A3798}" type="datetimeFigureOut">
              <a:rPr lang="hr-HR" smtClean="0"/>
              <a:t>13.1.2020.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Whole</a:t>
            </a:r>
            <a:r>
              <a:rPr lang="hr-HR" dirty="0" smtClean="0"/>
              <a:t> genome </a:t>
            </a:r>
            <a:r>
              <a:rPr lang="hr-HR" dirty="0" err="1" smtClean="0"/>
              <a:t>sequencing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Kim </a:t>
            </a:r>
            <a:r>
              <a:rPr lang="hr-HR" dirty="0" err="1" smtClean="0"/>
              <a:t>Dehling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147" y="692696"/>
            <a:ext cx="5328592" cy="1791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016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Overview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comprehensive method for analyzing entire </a:t>
            </a:r>
            <a:r>
              <a:rPr lang="en-US" dirty="0" smtClean="0"/>
              <a:t>genomes</a:t>
            </a:r>
            <a:endParaRPr lang="hr-HR" dirty="0" smtClean="0"/>
          </a:p>
          <a:p>
            <a:r>
              <a:rPr lang="hr-HR" dirty="0" smtClean="0"/>
              <a:t>to</a:t>
            </a:r>
            <a:r>
              <a:rPr lang="en-US" dirty="0" smtClean="0"/>
              <a:t> identify </a:t>
            </a:r>
            <a:r>
              <a:rPr lang="en-US" dirty="0"/>
              <a:t>inherited disorders, </a:t>
            </a:r>
            <a:r>
              <a:rPr lang="en-US" dirty="0" smtClean="0"/>
              <a:t>characterize</a:t>
            </a:r>
            <a:r>
              <a:rPr lang="hr-HR" dirty="0" smtClean="0"/>
              <a:t> </a:t>
            </a:r>
            <a:r>
              <a:rPr lang="en-US" dirty="0" smtClean="0"/>
              <a:t>mutations </a:t>
            </a:r>
            <a:r>
              <a:rPr lang="en-US" dirty="0"/>
              <a:t>that drive cancer </a:t>
            </a:r>
            <a:r>
              <a:rPr lang="en-US" dirty="0" smtClean="0"/>
              <a:t>progression</a:t>
            </a:r>
            <a:r>
              <a:rPr lang="hr-HR" dirty="0"/>
              <a:t> </a:t>
            </a:r>
            <a:r>
              <a:rPr lang="hr-HR" dirty="0" smtClean="0"/>
              <a:t>&amp; to</a:t>
            </a:r>
            <a:r>
              <a:rPr lang="en-US" dirty="0" smtClean="0"/>
              <a:t> track </a:t>
            </a:r>
            <a:r>
              <a:rPr lang="en-US" dirty="0"/>
              <a:t>disease </a:t>
            </a:r>
            <a:r>
              <a:rPr lang="en-US" dirty="0" smtClean="0"/>
              <a:t>outbreaks</a:t>
            </a:r>
            <a:endParaRPr lang="hr-HR" dirty="0" smtClean="0"/>
          </a:p>
          <a:p>
            <a:r>
              <a:rPr lang="en-US" dirty="0"/>
              <a:t>suggestive of known genetic conditions that are </a:t>
            </a:r>
            <a:r>
              <a:rPr lang="en-US" i="1" dirty="0" smtClean="0"/>
              <a:t>not</a:t>
            </a:r>
            <a:r>
              <a:rPr lang="hr-HR" i="1" dirty="0" smtClean="0"/>
              <a:t> </a:t>
            </a:r>
            <a:r>
              <a:rPr lang="en-US" i="1" dirty="0" smtClean="0"/>
              <a:t>detectable</a:t>
            </a:r>
            <a:r>
              <a:rPr lang="en-US" dirty="0" smtClean="0"/>
              <a:t> </a:t>
            </a:r>
            <a:r>
              <a:rPr lang="en-US" dirty="0"/>
              <a:t>by </a:t>
            </a:r>
            <a:r>
              <a:rPr lang="en-US" dirty="0" err="1"/>
              <a:t>exome</a:t>
            </a:r>
            <a:r>
              <a:rPr lang="en-US" dirty="0"/>
              <a:t> </a:t>
            </a:r>
            <a:r>
              <a:rPr lang="en-US" dirty="0" smtClean="0"/>
              <a:t>sequencing</a:t>
            </a:r>
            <a:endParaRPr lang="hr-HR" dirty="0" smtClean="0"/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587" y="3501008"/>
            <a:ext cx="5184576" cy="2816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112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Benefits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Limitations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Advantages</a:t>
            </a:r>
            <a:endParaRPr lang="hr-HR" dirty="0" smtClean="0"/>
          </a:p>
          <a:p>
            <a:pPr lvl="1"/>
            <a:r>
              <a:rPr lang="en-US" dirty="0"/>
              <a:t>Allows examination </a:t>
            </a:r>
            <a:r>
              <a:rPr lang="en-US" dirty="0" smtClean="0"/>
              <a:t>of</a:t>
            </a:r>
            <a:r>
              <a:rPr lang="hr-HR" dirty="0" smtClean="0"/>
              <a:t>:</a:t>
            </a:r>
          </a:p>
          <a:p>
            <a:pPr lvl="2"/>
            <a:r>
              <a:rPr lang="hr-HR" dirty="0" err="1" smtClean="0"/>
              <a:t>single</a:t>
            </a:r>
            <a:r>
              <a:rPr lang="hr-HR" dirty="0" smtClean="0"/>
              <a:t> </a:t>
            </a:r>
            <a:r>
              <a:rPr lang="hr-HR" dirty="0" err="1"/>
              <a:t>n</a:t>
            </a:r>
            <a:r>
              <a:rPr lang="hr-HR" dirty="0" err="1" smtClean="0"/>
              <a:t>ucleotide</a:t>
            </a:r>
            <a:r>
              <a:rPr lang="hr-HR" dirty="0" smtClean="0"/>
              <a:t> </a:t>
            </a:r>
            <a:r>
              <a:rPr lang="hr-HR" dirty="0" err="1" smtClean="0"/>
              <a:t>variants</a:t>
            </a:r>
            <a:endParaRPr lang="hr-HR" dirty="0" smtClean="0"/>
          </a:p>
          <a:p>
            <a:pPr lvl="2"/>
            <a:r>
              <a:rPr lang="hr-HR" dirty="0" err="1" smtClean="0"/>
              <a:t>smaller</a:t>
            </a:r>
            <a:r>
              <a:rPr lang="hr-HR" dirty="0" smtClean="0"/>
              <a:t> </a:t>
            </a:r>
            <a:r>
              <a:rPr lang="hr-HR" dirty="0" err="1" smtClean="0"/>
              <a:t>insertion</a:t>
            </a:r>
            <a:r>
              <a:rPr lang="hr-HR" dirty="0" smtClean="0"/>
              <a:t>-</a:t>
            </a:r>
            <a:r>
              <a:rPr lang="hr-HR" dirty="0" err="1" smtClean="0"/>
              <a:t>deletions</a:t>
            </a:r>
            <a:r>
              <a:rPr lang="hr-HR" dirty="0"/>
              <a:t> </a:t>
            </a:r>
            <a:r>
              <a:rPr lang="hr-HR" dirty="0" smtClean="0"/>
              <a:t>(</a:t>
            </a:r>
            <a:r>
              <a:rPr lang="hr-HR" dirty="0" err="1" smtClean="0"/>
              <a:t>indels</a:t>
            </a:r>
            <a:r>
              <a:rPr lang="hr-HR" dirty="0" smtClean="0"/>
              <a:t>)</a:t>
            </a:r>
          </a:p>
          <a:p>
            <a:pPr lvl="2"/>
            <a:r>
              <a:rPr lang="hr-HR" dirty="0" err="1" smtClean="0"/>
              <a:t>copy</a:t>
            </a:r>
            <a:r>
              <a:rPr lang="hr-HR" dirty="0" smtClean="0"/>
              <a:t>-</a:t>
            </a:r>
            <a:r>
              <a:rPr lang="hr-HR" dirty="0" err="1" smtClean="0"/>
              <a:t>number</a:t>
            </a:r>
            <a:r>
              <a:rPr lang="hr-HR" dirty="0" smtClean="0"/>
              <a:t> </a:t>
            </a:r>
            <a:r>
              <a:rPr lang="hr-HR" dirty="0" err="1" smtClean="0"/>
              <a:t>variations</a:t>
            </a:r>
            <a:r>
              <a:rPr lang="en-US" dirty="0" smtClean="0"/>
              <a:t> </a:t>
            </a:r>
            <a:r>
              <a:rPr lang="en-US" i="1" dirty="0"/>
              <a:t>in coding and non-coding regions </a:t>
            </a:r>
            <a:r>
              <a:rPr lang="en-US" dirty="0"/>
              <a:t>of the genome</a:t>
            </a:r>
            <a:endParaRPr lang="hr-HR" dirty="0" smtClean="0"/>
          </a:p>
          <a:p>
            <a:pPr lvl="1"/>
            <a:r>
              <a:rPr lang="hr-HR" dirty="0" err="1"/>
              <a:t>Simpler</a:t>
            </a:r>
            <a:r>
              <a:rPr lang="hr-HR" dirty="0"/>
              <a:t> </a:t>
            </a:r>
            <a:r>
              <a:rPr lang="hr-HR" dirty="0" err="1"/>
              <a:t>sample</a:t>
            </a:r>
            <a:r>
              <a:rPr lang="hr-HR" dirty="0"/>
              <a:t> </a:t>
            </a:r>
            <a:r>
              <a:rPr lang="hr-HR" dirty="0" err="1" smtClean="0"/>
              <a:t>preparation</a:t>
            </a:r>
            <a:r>
              <a:rPr lang="hr-HR" dirty="0" smtClean="0"/>
              <a:t> (</a:t>
            </a:r>
            <a:r>
              <a:rPr lang="hr-HR" dirty="0" err="1" smtClean="0"/>
              <a:t>than</a:t>
            </a:r>
            <a:r>
              <a:rPr lang="hr-HR" dirty="0" smtClean="0"/>
              <a:t> WES)</a:t>
            </a:r>
          </a:p>
          <a:p>
            <a:pPr lvl="1"/>
            <a:r>
              <a:rPr lang="hr-HR" dirty="0" smtClean="0"/>
              <a:t>A</a:t>
            </a:r>
            <a:r>
              <a:rPr lang="en-US" dirty="0" err="1" smtClean="0"/>
              <a:t>bility</a:t>
            </a:r>
            <a:r>
              <a:rPr lang="en-US" dirty="0" smtClean="0"/>
              <a:t> </a:t>
            </a:r>
            <a:r>
              <a:rPr lang="en-US" dirty="0"/>
              <a:t>to identify structural variants and chromosome breakpoints </a:t>
            </a:r>
            <a:r>
              <a:rPr lang="en-US" i="1" dirty="0"/>
              <a:t>in</a:t>
            </a:r>
            <a:r>
              <a:rPr lang="en-US" dirty="0"/>
              <a:t> </a:t>
            </a:r>
            <a:r>
              <a:rPr lang="en-US" i="1" dirty="0"/>
              <a:t>noncoding regions</a:t>
            </a:r>
            <a:endParaRPr lang="hr-HR" i="1" dirty="0"/>
          </a:p>
          <a:p>
            <a:r>
              <a:rPr lang="hr-HR" dirty="0" err="1" smtClean="0"/>
              <a:t>Disadvantages</a:t>
            </a:r>
            <a:endParaRPr lang="hr-HR" dirty="0" smtClean="0"/>
          </a:p>
          <a:p>
            <a:pPr lvl="1"/>
            <a:r>
              <a:rPr lang="hr-HR" dirty="0" smtClean="0"/>
              <a:t>More </a:t>
            </a:r>
            <a:r>
              <a:rPr lang="hr-HR" dirty="0" err="1" smtClean="0"/>
              <a:t>expensive</a:t>
            </a:r>
            <a:r>
              <a:rPr lang="hr-HR" dirty="0" smtClean="0"/>
              <a:t> </a:t>
            </a:r>
            <a:r>
              <a:rPr lang="hr-HR" dirty="0" err="1" smtClean="0"/>
              <a:t>than</a:t>
            </a:r>
            <a:r>
              <a:rPr lang="hr-HR" dirty="0" smtClean="0"/>
              <a:t> WES </a:t>
            </a:r>
          </a:p>
          <a:p>
            <a:pPr lvl="1"/>
            <a:r>
              <a:rPr lang="hr-HR" dirty="0" smtClean="0">
                <a:sym typeface="Wingdings" panose="05000000000000000000" pitchFamily="2" charset="2"/>
              </a:rPr>
              <a:t></a:t>
            </a:r>
            <a:r>
              <a:rPr lang="hr-HR" dirty="0" err="1" smtClean="0"/>
              <a:t>feasible</a:t>
            </a:r>
            <a:r>
              <a:rPr lang="hr-HR" dirty="0" smtClean="0"/>
              <a:t> to </a:t>
            </a:r>
            <a:r>
              <a:rPr lang="hr-HR" dirty="0" err="1" smtClean="0"/>
              <a:t>increase</a:t>
            </a:r>
            <a:r>
              <a:rPr lang="hr-HR" dirty="0" smtClean="0"/>
              <a:t> </a:t>
            </a:r>
            <a:r>
              <a:rPr lang="hr-HR" dirty="0" err="1" smtClean="0"/>
              <a:t>number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samples</a:t>
            </a:r>
            <a:r>
              <a:rPr lang="hr-HR" dirty="0" smtClean="0"/>
              <a:t> to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sequenced</a:t>
            </a:r>
            <a:endParaRPr lang="hr-HR" dirty="0" smtClean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96585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err="1" smtClean="0"/>
              <a:t>Disorders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reliably</a:t>
            </a:r>
            <a:r>
              <a:rPr lang="hr-HR" dirty="0" smtClean="0"/>
              <a:t> </a:t>
            </a:r>
            <a:r>
              <a:rPr lang="hr-HR" dirty="0" err="1" smtClean="0"/>
              <a:t>diagnosed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err="1" smtClean="0"/>
              <a:t>Missense</a:t>
            </a:r>
            <a:r>
              <a:rPr lang="hr-HR" dirty="0" smtClean="0"/>
              <a:t> or nonsense </a:t>
            </a:r>
            <a:r>
              <a:rPr lang="hr-HR" dirty="0" err="1" smtClean="0"/>
              <a:t>variants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endParaRPr lang="hr-HR" dirty="0" smtClean="0"/>
          </a:p>
          <a:p>
            <a:pPr lvl="1"/>
            <a:r>
              <a:rPr lang="en-US" dirty="0"/>
              <a:t>Are rare in the </a:t>
            </a:r>
            <a:r>
              <a:rPr lang="en-US" dirty="0" smtClean="0"/>
              <a:t>population</a:t>
            </a:r>
            <a:endParaRPr lang="hr-HR" dirty="0" smtClean="0"/>
          </a:p>
          <a:p>
            <a:pPr lvl="1"/>
            <a:r>
              <a:rPr lang="en-US" dirty="0"/>
              <a:t>Have been previously reported as pathogenic in the literature</a:t>
            </a:r>
            <a:endParaRPr lang="hr-HR" dirty="0" smtClean="0"/>
          </a:p>
          <a:p>
            <a:r>
              <a:rPr lang="en-US" dirty="0"/>
              <a:t>Small insertions or deletions (&lt;50 </a:t>
            </a:r>
            <a:r>
              <a:rPr lang="en-US" dirty="0" err="1"/>
              <a:t>bp</a:t>
            </a:r>
            <a:r>
              <a:rPr lang="en-US" dirty="0"/>
              <a:t>) within non-repetitive </a:t>
            </a:r>
            <a:r>
              <a:rPr lang="en-US" dirty="0" smtClean="0"/>
              <a:t>DN</a:t>
            </a:r>
            <a:r>
              <a:rPr lang="hr-HR" dirty="0" smtClean="0"/>
              <a:t>A</a:t>
            </a:r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9248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err="1" smtClean="0"/>
              <a:t>Disorders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can</a:t>
            </a:r>
            <a:r>
              <a:rPr lang="hr-HR" dirty="0" smtClean="0"/>
              <a:t>´t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reliably</a:t>
            </a:r>
            <a:r>
              <a:rPr lang="hr-HR" dirty="0" smtClean="0"/>
              <a:t> </a:t>
            </a:r>
            <a:r>
              <a:rPr lang="hr-HR" dirty="0" err="1" smtClean="0"/>
              <a:t>identified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err="1"/>
              <a:t>U</a:t>
            </a:r>
            <a:r>
              <a:rPr lang="hr-HR" dirty="0" err="1" smtClean="0"/>
              <a:t>niparental</a:t>
            </a:r>
            <a:r>
              <a:rPr lang="hr-HR" dirty="0" smtClean="0"/>
              <a:t> </a:t>
            </a:r>
            <a:r>
              <a:rPr lang="hr-HR" dirty="0" err="1" smtClean="0"/>
              <a:t>disomy</a:t>
            </a:r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pPr marL="114300" indent="0">
              <a:buNone/>
            </a:pPr>
            <a:endParaRPr lang="hr-HR" dirty="0" smtClean="0"/>
          </a:p>
          <a:p>
            <a:pPr marL="114300" indent="0">
              <a:buNone/>
            </a:pPr>
            <a:endParaRPr lang="hr-HR" dirty="0" smtClean="0"/>
          </a:p>
          <a:p>
            <a:r>
              <a:rPr lang="hr-HR" dirty="0" err="1"/>
              <a:t>Nucleotide</a:t>
            </a:r>
            <a:r>
              <a:rPr lang="hr-HR" dirty="0"/>
              <a:t> </a:t>
            </a:r>
            <a:r>
              <a:rPr lang="hr-HR" dirty="0" err="1"/>
              <a:t>repeat</a:t>
            </a:r>
            <a:r>
              <a:rPr lang="hr-HR" dirty="0"/>
              <a:t> </a:t>
            </a:r>
            <a:r>
              <a:rPr lang="hr-HR" dirty="0" err="1" smtClean="0"/>
              <a:t>expansions</a:t>
            </a:r>
            <a:r>
              <a:rPr lang="hr-HR" dirty="0" smtClean="0"/>
              <a:t> (</a:t>
            </a:r>
            <a:r>
              <a:rPr lang="hr-HR" dirty="0" err="1" smtClean="0"/>
              <a:t>e.g</a:t>
            </a:r>
            <a:r>
              <a:rPr lang="hr-HR" dirty="0" smtClean="0"/>
              <a:t>. </a:t>
            </a:r>
            <a:r>
              <a:rPr lang="hr-HR" dirty="0" err="1" smtClean="0"/>
              <a:t>Huntingtons</a:t>
            </a:r>
            <a:r>
              <a:rPr lang="hr-HR" dirty="0"/>
              <a:t>)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pPr marL="114300" indent="0">
              <a:buNone/>
            </a:pPr>
            <a:endParaRPr lang="hr-HR" dirty="0"/>
          </a:p>
          <a:p>
            <a:r>
              <a:rPr lang="hr-HR" dirty="0" err="1" smtClean="0"/>
              <a:t>Imprinting</a:t>
            </a:r>
            <a:r>
              <a:rPr lang="hr-HR" dirty="0" smtClean="0"/>
              <a:t> </a:t>
            </a:r>
            <a:r>
              <a:rPr lang="hr-HR" dirty="0" err="1" smtClean="0"/>
              <a:t>errors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988840"/>
            <a:ext cx="3585370" cy="1334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861048"/>
            <a:ext cx="3175000" cy="176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134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err="1" smtClean="0"/>
              <a:t>Cost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Whole</a:t>
            </a:r>
            <a:r>
              <a:rPr lang="hr-HR" dirty="0" smtClean="0"/>
              <a:t> Genome </a:t>
            </a:r>
            <a:r>
              <a:rPr lang="hr-HR" dirty="0" err="1" smtClean="0"/>
              <a:t>Sequencing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WGS at </a:t>
            </a:r>
            <a:r>
              <a:rPr lang="hr-HR" dirty="0" err="1" smtClean="0"/>
              <a:t>depth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~35x: 1700$/</a:t>
            </a:r>
            <a:r>
              <a:rPr lang="hr-HR" dirty="0" err="1" smtClean="0"/>
              <a:t>sample</a:t>
            </a:r>
            <a:r>
              <a:rPr lang="hr-HR" dirty="0" smtClean="0"/>
              <a:t> (</a:t>
            </a:r>
            <a:r>
              <a:rPr lang="hr-HR" dirty="0" err="1" smtClean="0"/>
              <a:t>Genohub</a:t>
            </a:r>
            <a:r>
              <a:rPr lang="hr-HR" dirty="0" smtClean="0"/>
              <a:t>)</a:t>
            </a:r>
          </a:p>
          <a:p>
            <a:r>
              <a:rPr lang="hr-HR" dirty="0" smtClean="0"/>
              <a:t>WES at </a:t>
            </a:r>
            <a:r>
              <a:rPr lang="hr-HR" dirty="0" err="1" smtClean="0"/>
              <a:t>depth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~100x: 550$/</a:t>
            </a:r>
            <a:r>
              <a:rPr lang="hr-HR" dirty="0" err="1" smtClean="0"/>
              <a:t>sample</a:t>
            </a:r>
            <a:r>
              <a:rPr lang="hr-HR" dirty="0" smtClean="0"/>
              <a:t> (</a:t>
            </a:r>
            <a:r>
              <a:rPr lang="hr-HR" dirty="0" err="1" smtClean="0"/>
              <a:t>Genohub</a:t>
            </a:r>
            <a:r>
              <a:rPr lang="hr-HR" dirty="0" smtClean="0"/>
              <a:t>)</a:t>
            </a:r>
          </a:p>
          <a:p>
            <a:endParaRPr lang="hr-HR" dirty="0"/>
          </a:p>
          <a:p>
            <a:r>
              <a:rPr lang="hr-HR" dirty="0" err="1" smtClean="0"/>
              <a:t>According</a:t>
            </a:r>
            <a:r>
              <a:rPr lang="hr-HR" dirty="0" smtClean="0"/>
              <a:t> to National Human Genome </a:t>
            </a:r>
            <a:r>
              <a:rPr lang="hr-HR" dirty="0" err="1" smtClean="0"/>
              <a:t>Research</a:t>
            </a:r>
            <a:r>
              <a:rPr lang="hr-HR" dirty="0" smtClean="0"/>
              <a:t> Institute</a:t>
            </a:r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221812"/>
            <a:ext cx="5845809" cy="3344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495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err="1" smtClean="0"/>
              <a:t>Cost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Whole</a:t>
            </a:r>
            <a:r>
              <a:rPr lang="hr-HR" dirty="0" smtClean="0"/>
              <a:t> Genome </a:t>
            </a:r>
            <a:r>
              <a:rPr lang="hr-HR" dirty="0" err="1" smtClean="0"/>
              <a:t>Sequencing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Dante </a:t>
            </a:r>
            <a:r>
              <a:rPr lang="hr-HR" dirty="0" err="1" smtClean="0"/>
              <a:t>Labs</a:t>
            </a:r>
            <a:endParaRPr lang="hr-HR" dirty="0" smtClean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 smtClean="0"/>
          </a:p>
          <a:p>
            <a:pPr marL="114300" indent="0">
              <a:buNone/>
            </a:pPr>
            <a:endParaRPr lang="hr-HR" dirty="0" smtClean="0"/>
          </a:p>
          <a:p>
            <a:r>
              <a:rPr lang="hr-HR" dirty="0" smtClean="0"/>
              <a:t>BGI</a:t>
            </a:r>
          </a:p>
          <a:p>
            <a:endParaRPr lang="hr-HR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3" y="2010301"/>
            <a:ext cx="4778097" cy="27363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920576"/>
            <a:ext cx="4176464" cy="1766966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3779912" y="2348880"/>
            <a:ext cx="360040" cy="21602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Oval 8"/>
          <p:cNvSpPr/>
          <p:nvPr/>
        </p:nvSpPr>
        <p:spPr>
          <a:xfrm>
            <a:off x="1979712" y="6165304"/>
            <a:ext cx="927720" cy="21602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4056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Application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WGS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T</a:t>
            </a:r>
            <a:r>
              <a:rPr lang="hr-HR" dirty="0" smtClean="0"/>
              <a:t>o </a:t>
            </a:r>
            <a:r>
              <a:rPr lang="hr-HR" dirty="0" err="1" smtClean="0"/>
              <a:t>screen</a:t>
            </a:r>
            <a:r>
              <a:rPr lang="hr-HR" dirty="0" smtClean="0"/>
              <a:t> </a:t>
            </a:r>
            <a:r>
              <a:rPr lang="hr-HR" dirty="0" err="1" smtClean="0"/>
              <a:t>newborns</a:t>
            </a:r>
            <a:r>
              <a:rPr lang="hr-HR" dirty="0" smtClean="0"/>
              <a:t> for </a:t>
            </a:r>
            <a:r>
              <a:rPr lang="hr-HR" dirty="0" err="1" smtClean="0"/>
              <a:t>childhood</a:t>
            </a:r>
            <a:r>
              <a:rPr lang="hr-HR" dirty="0" smtClean="0"/>
              <a:t> </a:t>
            </a:r>
            <a:r>
              <a:rPr lang="hr-HR" dirty="0" err="1" smtClean="0"/>
              <a:t>diseases</a:t>
            </a:r>
            <a:endParaRPr lang="hr-HR" dirty="0" smtClean="0"/>
          </a:p>
          <a:p>
            <a:pPr lvl="1"/>
            <a:r>
              <a:rPr lang="en-US" dirty="0"/>
              <a:t>detection of rare disorders that can be prevented or better </a:t>
            </a:r>
            <a:r>
              <a:rPr lang="hr-HR" dirty="0" err="1" smtClean="0"/>
              <a:t>treated</a:t>
            </a:r>
            <a:endParaRPr lang="hr-HR" dirty="0"/>
          </a:p>
          <a:p>
            <a:r>
              <a:rPr lang="hr-HR" dirty="0" smtClean="0"/>
              <a:t>To </a:t>
            </a:r>
            <a:r>
              <a:rPr lang="hr-HR" dirty="0" err="1" smtClean="0"/>
              <a:t>reveal</a:t>
            </a:r>
            <a:r>
              <a:rPr lang="hr-HR" dirty="0" smtClean="0"/>
              <a:t> </a:t>
            </a:r>
            <a:r>
              <a:rPr lang="hr-HR" dirty="0" err="1" smtClean="0"/>
              <a:t>carrier</a:t>
            </a:r>
            <a:r>
              <a:rPr lang="hr-HR" dirty="0" smtClean="0"/>
              <a:t> status for </a:t>
            </a:r>
            <a:r>
              <a:rPr lang="hr-HR" dirty="0" err="1" smtClean="0"/>
              <a:t>autosomal</a:t>
            </a:r>
            <a:r>
              <a:rPr lang="hr-HR" dirty="0" smtClean="0"/>
              <a:t> </a:t>
            </a:r>
            <a:r>
              <a:rPr lang="hr-HR" dirty="0" err="1" smtClean="0"/>
              <a:t>recessive</a:t>
            </a:r>
            <a:r>
              <a:rPr lang="hr-HR" dirty="0" smtClean="0"/>
              <a:t> </a:t>
            </a:r>
            <a:r>
              <a:rPr lang="hr-HR" dirty="0" err="1" smtClean="0"/>
              <a:t>disorders</a:t>
            </a:r>
            <a:endParaRPr lang="hr-HR" dirty="0" smtClean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055164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1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00B050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68</TotalTime>
  <Words>200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Whole genome sequencing</vt:lpstr>
      <vt:lpstr>Overview</vt:lpstr>
      <vt:lpstr>Benefits and Limitations</vt:lpstr>
      <vt:lpstr>Disorders that can be reliably diagnosed</vt:lpstr>
      <vt:lpstr>Disorders that can´t be reliably identified</vt:lpstr>
      <vt:lpstr>Cost of Whole Genome Sequencing</vt:lpstr>
      <vt:lpstr>Cost of Whole Genome Sequencing</vt:lpstr>
      <vt:lpstr>Application of WGS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Whole genome sequencing</dc:title>
  <dc:creator>student</dc:creator>
  <cp:lastModifiedBy>student</cp:lastModifiedBy>
  <cp:revision>7</cp:revision>
  <dcterms:created xsi:type="dcterms:W3CDTF">2020-01-13T13:49:51Z</dcterms:created>
  <dcterms:modified xsi:type="dcterms:W3CDTF">2020-01-13T14:58:47Z</dcterms:modified>
</cp:coreProperties>
</file>