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AE72EDD-DD01-4B42-AE6D-C53721553C9D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E7E5A0-BB47-499D-9CCA-07C07A942DF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Sophia</a:t>
            </a:r>
            <a:r>
              <a:rPr lang="hr-HR" dirty="0" smtClean="0"/>
              <a:t> Kalem – Kim </a:t>
            </a:r>
            <a:r>
              <a:rPr lang="hr-HR" dirty="0" err="1" smtClean="0"/>
              <a:t>Dehling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Case</a:t>
            </a:r>
            <a:r>
              <a:rPr lang="hr-HR" dirty="0" smtClean="0"/>
              <a:t> 1: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wrinkly</a:t>
            </a:r>
            <a:r>
              <a:rPr lang="hr-HR" dirty="0" smtClean="0"/>
              <a:t> </a:t>
            </a:r>
            <a:r>
              <a:rPr lang="hr-HR" dirty="0" err="1" smtClean="0"/>
              <a:t>woman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107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Medical</a:t>
            </a:r>
            <a:r>
              <a:rPr lang="hr-HR" dirty="0" smtClean="0"/>
              <a:t> </a:t>
            </a:r>
            <a:r>
              <a:rPr lang="hr-HR" dirty="0" err="1" smtClean="0"/>
              <a:t>Findings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patient</a:t>
            </a:r>
            <a:r>
              <a:rPr lang="hr-HR" sz="1600" dirty="0" smtClean="0"/>
              <a:t> </a:t>
            </a:r>
            <a:r>
              <a:rPr lang="hr-HR" sz="1600" dirty="0" err="1" smtClean="0"/>
              <a:t>has</a:t>
            </a:r>
            <a:r>
              <a:rPr lang="hr-HR" sz="1600" dirty="0" smtClean="0"/>
              <a:t> </a:t>
            </a:r>
            <a:r>
              <a:rPr lang="hr-HR" sz="1600" dirty="0" err="1" smtClean="0"/>
              <a:t>dry</a:t>
            </a:r>
            <a:r>
              <a:rPr lang="hr-HR" sz="1600" dirty="0" smtClean="0"/>
              <a:t>, </a:t>
            </a:r>
            <a:r>
              <a:rPr lang="hr-HR" sz="1600" dirty="0" err="1" smtClean="0"/>
              <a:t>thin</a:t>
            </a:r>
            <a:r>
              <a:rPr lang="hr-HR" sz="1600" dirty="0" smtClean="0"/>
              <a:t>, </a:t>
            </a:r>
            <a:r>
              <a:rPr lang="hr-HR" sz="1600" dirty="0" err="1" smtClean="0"/>
              <a:t>wrinkled</a:t>
            </a:r>
            <a:r>
              <a:rPr lang="hr-HR" sz="1600" dirty="0" smtClean="0"/>
              <a:t> </a:t>
            </a:r>
            <a:r>
              <a:rPr lang="hr-HR" sz="1600" dirty="0" err="1" smtClean="0"/>
              <a:t>skin</a:t>
            </a:r>
            <a:r>
              <a:rPr lang="hr-HR" sz="1600" dirty="0" smtClean="0"/>
              <a:t>, </a:t>
            </a:r>
            <a:r>
              <a:rPr lang="hr-HR" sz="1600" dirty="0" err="1" smtClean="0"/>
              <a:t>making</a:t>
            </a:r>
            <a:r>
              <a:rPr lang="hr-HR" sz="1600" dirty="0" smtClean="0"/>
              <a:t> her look </a:t>
            </a:r>
            <a:r>
              <a:rPr lang="hr-HR" sz="1600" dirty="0" err="1" smtClean="0"/>
              <a:t>much</a:t>
            </a:r>
            <a:r>
              <a:rPr lang="hr-HR" sz="1600" dirty="0" smtClean="0"/>
              <a:t> </a:t>
            </a:r>
            <a:r>
              <a:rPr lang="hr-HR" sz="1600" dirty="0" err="1" smtClean="0"/>
              <a:t>older</a:t>
            </a:r>
            <a:r>
              <a:rPr lang="hr-HR" sz="1600" dirty="0" smtClean="0"/>
              <a:t> </a:t>
            </a:r>
            <a:r>
              <a:rPr lang="hr-HR" sz="1600" dirty="0" err="1" smtClean="0"/>
              <a:t>than</a:t>
            </a:r>
            <a:r>
              <a:rPr lang="hr-HR" sz="1600" dirty="0" smtClean="0"/>
              <a:t> her </a:t>
            </a:r>
            <a:r>
              <a:rPr lang="hr-HR" sz="1600" dirty="0" err="1" smtClean="0"/>
              <a:t>actual</a:t>
            </a:r>
            <a:r>
              <a:rPr lang="hr-HR" sz="1600" dirty="0" smtClean="0"/>
              <a:t> age (33). </a:t>
            </a:r>
            <a:r>
              <a:rPr lang="hr-HR" sz="1600" dirty="0" err="1" smtClean="0"/>
              <a:t>Subcutaneous</a:t>
            </a:r>
            <a:r>
              <a:rPr lang="hr-HR" sz="1600" dirty="0" smtClean="0"/>
              <a:t> </a:t>
            </a:r>
            <a:r>
              <a:rPr lang="hr-HR" sz="1600" dirty="0" err="1" smtClean="0"/>
              <a:t>fat</a:t>
            </a:r>
            <a:r>
              <a:rPr lang="hr-HR" sz="1600" dirty="0" smtClean="0"/>
              <a:t> </a:t>
            </a:r>
            <a:r>
              <a:rPr lang="hr-HR" sz="1600" dirty="0" err="1" smtClean="0"/>
              <a:t>layer</a:t>
            </a:r>
            <a:r>
              <a:rPr lang="hr-HR" sz="1600" dirty="0" smtClean="0"/>
              <a:t> </a:t>
            </a:r>
            <a:r>
              <a:rPr lang="hr-HR" sz="1600" dirty="0" err="1" smtClean="0"/>
              <a:t>thinned</a:t>
            </a:r>
            <a:r>
              <a:rPr lang="hr-HR" sz="1600" dirty="0" smtClean="0"/>
              <a:t> </a:t>
            </a:r>
            <a:r>
              <a:rPr lang="hr-HR" sz="1600" dirty="0" err="1" smtClean="0"/>
              <a:t>out</a:t>
            </a:r>
            <a:r>
              <a:rPr lang="hr-HR" sz="1600" dirty="0" smtClean="0"/>
              <a:t>. </a:t>
            </a:r>
            <a:r>
              <a:rPr lang="hr-HR" sz="1600" dirty="0" err="1" smtClean="0"/>
              <a:t>Low</a:t>
            </a:r>
            <a:r>
              <a:rPr lang="hr-HR" sz="1600" dirty="0" smtClean="0"/>
              <a:t> </a:t>
            </a:r>
            <a:r>
              <a:rPr lang="hr-HR" sz="1600" dirty="0" err="1" smtClean="0"/>
              <a:t>muscle</a:t>
            </a:r>
            <a:r>
              <a:rPr lang="hr-HR" sz="1600" dirty="0" smtClean="0"/>
              <a:t> tone. </a:t>
            </a:r>
            <a:r>
              <a:rPr lang="hr-HR" sz="1600" dirty="0" err="1" smtClean="0"/>
              <a:t>Hair</a:t>
            </a:r>
            <a:r>
              <a:rPr lang="hr-HR" sz="1600" dirty="0" smtClean="0"/>
              <a:t>, </a:t>
            </a:r>
            <a:r>
              <a:rPr lang="hr-HR" sz="1600" dirty="0" err="1" smtClean="0"/>
              <a:t>nails</a:t>
            </a:r>
            <a:r>
              <a:rPr lang="hr-HR" sz="1600" dirty="0" smtClean="0"/>
              <a:t> </a:t>
            </a:r>
            <a:r>
              <a:rPr lang="hr-HR" sz="1600" dirty="0" err="1" smtClean="0"/>
              <a:t>and</a:t>
            </a:r>
            <a:r>
              <a:rPr lang="hr-HR" sz="1600" dirty="0" smtClean="0"/>
              <a:t> </a:t>
            </a:r>
            <a:r>
              <a:rPr lang="hr-HR" sz="1600" dirty="0" err="1" smtClean="0"/>
              <a:t>teeth</a:t>
            </a:r>
            <a:r>
              <a:rPr lang="hr-HR" sz="1600" dirty="0" smtClean="0"/>
              <a:t> </a:t>
            </a:r>
            <a:r>
              <a:rPr lang="hr-HR" sz="1600" dirty="0" err="1" smtClean="0"/>
              <a:t>normal</a:t>
            </a:r>
            <a:r>
              <a:rPr lang="hr-HR" sz="1600" dirty="0" smtClean="0"/>
              <a:t>. </a:t>
            </a:r>
            <a:r>
              <a:rPr lang="hr-HR" sz="1600" dirty="0" err="1" smtClean="0"/>
              <a:t>Cardiovascular</a:t>
            </a:r>
            <a:r>
              <a:rPr lang="hr-HR" sz="1600" dirty="0" smtClean="0"/>
              <a:t> </a:t>
            </a:r>
            <a:r>
              <a:rPr lang="hr-HR" sz="1600" dirty="0" err="1" smtClean="0"/>
              <a:t>evaluation</a:t>
            </a:r>
            <a:r>
              <a:rPr lang="hr-HR" sz="1600" dirty="0" smtClean="0"/>
              <a:t> </a:t>
            </a:r>
            <a:r>
              <a:rPr lang="hr-HR" sz="1600" dirty="0" err="1" smtClean="0"/>
              <a:t>by</a:t>
            </a:r>
            <a:r>
              <a:rPr lang="hr-HR" sz="1600" dirty="0" smtClean="0"/>
              <a:t> </a:t>
            </a:r>
            <a:r>
              <a:rPr lang="hr-HR" sz="1600" dirty="0" err="1" smtClean="0"/>
              <a:t>echocardiography</a:t>
            </a:r>
            <a:r>
              <a:rPr lang="hr-HR" sz="1600" dirty="0" smtClean="0"/>
              <a:t> </a:t>
            </a:r>
            <a:r>
              <a:rPr lang="hr-HR" sz="1600" dirty="0" err="1" smtClean="0"/>
              <a:t>revealed</a:t>
            </a:r>
            <a:r>
              <a:rPr lang="hr-HR" sz="1600" dirty="0" smtClean="0"/>
              <a:t> </a:t>
            </a:r>
            <a:r>
              <a:rPr lang="hr-HR" sz="1600" dirty="0" err="1" smtClean="0"/>
              <a:t>mitral</a:t>
            </a:r>
            <a:r>
              <a:rPr lang="hr-HR" sz="1600" dirty="0" smtClean="0"/>
              <a:t> </a:t>
            </a:r>
            <a:r>
              <a:rPr lang="hr-HR" sz="1600" dirty="0" err="1" smtClean="0"/>
              <a:t>valve</a:t>
            </a:r>
            <a:r>
              <a:rPr lang="hr-HR" sz="1600" dirty="0" smtClean="0"/>
              <a:t> </a:t>
            </a:r>
            <a:r>
              <a:rPr lang="hr-HR" sz="1600" dirty="0" err="1" smtClean="0"/>
              <a:t>prolapse</a:t>
            </a:r>
            <a:r>
              <a:rPr lang="hr-HR" sz="1600" dirty="0" smtClean="0"/>
              <a:t> </a:t>
            </a:r>
            <a:r>
              <a:rPr lang="hr-HR" sz="1600" dirty="0" err="1" smtClean="0"/>
              <a:t>and</a:t>
            </a:r>
            <a:r>
              <a:rPr lang="hr-HR" sz="1600" dirty="0" smtClean="0"/>
              <a:t> </a:t>
            </a:r>
            <a:r>
              <a:rPr lang="hr-HR" sz="1600" dirty="0" err="1" smtClean="0"/>
              <a:t>diffuse</a:t>
            </a:r>
            <a:r>
              <a:rPr lang="hr-HR" sz="1600" dirty="0" smtClean="0"/>
              <a:t> </a:t>
            </a:r>
            <a:r>
              <a:rPr lang="hr-HR" sz="1600" dirty="0" err="1" smtClean="0"/>
              <a:t>changes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myocardium</a:t>
            </a:r>
            <a:r>
              <a:rPr lang="hr-HR" sz="1600" dirty="0" smtClean="0"/>
              <a:t>. </a:t>
            </a:r>
            <a:r>
              <a:rPr lang="hr-HR" sz="1600" dirty="0" err="1" smtClean="0"/>
              <a:t>Ophthalmologic</a:t>
            </a:r>
            <a:r>
              <a:rPr lang="hr-HR" sz="1600" dirty="0" smtClean="0"/>
              <a:t> </a:t>
            </a:r>
            <a:r>
              <a:rPr lang="hr-HR" sz="1600" dirty="0" err="1" smtClean="0"/>
              <a:t>examination</a:t>
            </a:r>
            <a:r>
              <a:rPr lang="hr-HR" sz="1600" dirty="0" smtClean="0"/>
              <a:t> </a:t>
            </a:r>
            <a:r>
              <a:rPr lang="hr-HR" sz="1600" dirty="0" err="1" smtClean="0"/>
              <a:t>demonstrated</a:t>
            </a:r>
            <a:r>
              <a:rPr lang="hr-HR" sz="1600" dirty="0" smtClean="0"/>
              <a:t> </a:t>
            </a:r>
            <a:r>
              <a:rPr lang="hr-HR" sz="1600" dirty="0" err="1" smtClean="0"/>
              <a:t>exotropia</a:t>
            </a:r>
            <a:r>
              <a:rPr lang="hr-HR" sz="1600" dirty="0" smtClean="0"/>
              <a:t> </a:t>
            </a:r>
            <a:r>
              <a:rPr lang="hr-HR" sz="1600" dirty="0" err="1" smtClean="0"/>
              <a:t>and</a:t>
            </a:r>
            <a:r>
              <a:rPr lang="hr-HR" sz="1600" dirty="0" smtClean="0"/>
              <a:t> </a:t>
            </a:r>
            <a:r>
              <a:rPr lang="hr-HR" sz="1600" dirty="0" err="1" smtClean="0"/>
              <a:t>myopic</a:t>
            </a:r>
            <a:r>
              <a:rPr lang="hr-HR" sz="1600" dirty="0" smtClean="0"/>
              <a:t> </a:t>
            </a:r>
            <a:r>
              <a:rPr lang="hr-HR" sz="1600" dirty="0" err="1" smtClean="0"/>
              <a:t>astigmatism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both</a:t>
            </a:r>
            <a:r>
              <a:rPr lang="hr-HR" sz="1600" dirty="0" smtClean="0"/>
              <a:t> </a:t>
            </a:r>
            <a:r>
              <a:rPr lang="hr-HR" sz="1600" dirty="0" err="1" smtClean="0"/>
              <a:t>eyes</a:t>
            </a:r>
            <a:r>
              <a:rPr lang="hr-HR" sz="1600" dirty="0" smtClean="0"/>
              <a:t>. </a:t>
            </a:r>
            <a:r>
              <a:rPr lang="hr-HR" sz="1600" dirty="0" err="1" smtClean="0"/>
              <a:t>Intelligence</a:t>
            </a:r>
            <a:r>
              <a:rPr lang="hr-HR" sz="1600" dirty="0" smtClean="0"/>
              <a:t> </a:t>
            </a:r>
            <a:r>
              <a:rPr lang="hr-HR" sz="1600" dirty="0" err="1" smtClean="0"/>
              <a:t>normal</a:t>
            </a:r>
            <a:r>
              <a:rPr lang="hr-HR" sz="1600" dirty="0" smtClean="0"/>
              <a:t>. No </a:t>
            </a:r>
            <a:r>
              <a:rPr lang="hr-HR" sz="1600" dirty="0" err="1" smtClean="0"/>
              <a:t>family</a:t>
            </a:r>
            <a:r>
              <a:rPr lang="hr-HR" sz="1600" dirty="0" smtClean="0"/>
              <a:t> </a:t>
            </a:r>
            <a:r>
              <a:rPr lang="hr-HR" sz="1600" dirty="0" err="1" smtClean="0"/>
              <a:t>history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similar</a:t>
            </a:r>
            <a:r>
              <a:rPr lang="hr-HR" sz="1600" dirty="0" smtClean="0"/>
              <a:t> </a:t>
            </a:r>
            <a:r>
              <a:rPr lang="hr-HR" sz="1600" dirty="0" err="1" smtClean="0"/>
              <a:t>conditions</a:t>
            </a:r>
            <a:r>
              <a:rPr lang="hr-HR" sz="1600" dirty="0" smtClean="0"/>
              <a:t>.</a:t>
            </a:r>
          </a:p>
          <a:p>
            <a:endParaRPr lang="hr-HR" sz="1800" dirty="0"/>
          </a:p>
          <a:p>
            <a:r>
              <a:rPr lang="hr-HR" sz="1800" dirty="0" err="1" smtClean="0"/>
              <a:t>high</a:t>
            </a:r>
            <a:r>
              <a:rPr lang="hr-HR" sz="1800" dirty="0" smtClean="0"/>
              <a:t>-</a:t>
            </a:r>
            <a:r>
              <a:rPr lang="hr-HR" sz="1800" dirty="0" err="1" smtClean="0"/>
              <a:t>yield</a:t>
            </a:r>
            <a:r>
              <a:rPr lang="hr-HR" sz="1800" dirty="0" smtClean="0"/>
              <a:t> </a:t>
            </a:r>
            <a:r>
              <a:rPr lang="hr-HR" sz="1800" dirty="0" err="1" smtClean="0"/>
              <a:t>findings</a:t>
            </a:r>
            <a:endParaRPr lang="hr-HR" sz="1800" dirty="0" smtClean="0"/>
          </a:p>
          <a:p>
            <a:pPr lvl="1"/>
            <a:r>
              <a:rPr lang="hr-HR" sz="1400" dirty="0" err="1" smtClean="0"/>
              <a:t>dry</a:t>
            </a:r>
            <a:r>
              <a:rPr lang="hr-HR" sz="1400" dirty="0" smtClean="0"/>
              <a:t>, </a:t>
            </a:r>
            <a:r>
              <a:rPr lang="hr-HR" sz="1400" dirty="0" err="1" smtClean="0"/>
              <a:t>thin</a:t>
            </a:r>
            <a:r>
              <a:rPr lang="hr-HR" sz="1400" dirty="0" smtClean="0"/>
              <a:t>, </a:t>
            </a:r>
            <a:r>
              <a:rPr lang="hr-HR" sz="1400" dirty="0" err="1" smtClean="0"/>
              <a:t>wrinkled</a:t>
            </a:r>
            <a:r>
              <a:rPr lang="hr-HR" sz="1400" dirty="0" smtClean="0"/>
              <a:t> </a:t>
            </a:r>
            <a:r>
              <a:rPr lang="hr-HR" sz="1400" dirty="0" err="1" smtClean="0"/>
              <a:t>skin</a:t>
            </a:r>
            <a:r>
              <a:rPr lang="hr-HR" sz="1400" dirty="0" smtClean="0"/>
              <a:t> </a:t>
            </a:r>
            <a:r>
              <a:rPr lang="hr-HR" sz="1400" dirty="0" smtClean="0">
                <a:sym typeface="Wingdings" panose="05000000000000000000" pitchFamily="2" charset="2"/>
              </a:rPr>
              <a:t> </a:t>
            </a:r>
            <a:r>
              <a:rPr lang="hr-HR" sz="1400" dirty="0" err="1" smtClean="0">
                <a:sym typeface="Wingdings" panose="05000000000000000000" pitchFamily="2" charset="2"/>
              </a:rPr>
              <a:t>older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than</a:t>
            </a:r>
            <a:r>
              <a:rPr lang="hr-HR" sz="1400" dirty="0" smtClean="0">
                <a:sym typeface="Wingdings" panose="05000000000000000000" pitchFamily="2" charset="2"/>
              </a:rPr>
              <a:t> her </a:t>
            </a:r>
            <a:r>
              <a:rPr lang="hr-HR" sz="1400" dirty="0" err="1" smtClean="0">
                <a:sym typeface="Wingdings" panose="05000000000000000000" pitchFamily="2" charset="2"/>
              </a:rPr>
              <a:t>actual</a:t>
            </a:r>
            <a:r>
              <a:rPr lang="hr-HR" sz="1400" dirty="0" smtClean="0">
                <a:sym typeface="Wingdings" panose="05000000000000000000" pitchFamily="2" charset="2"/>
              </a:rPr>
              <a:t> age</a:t>
            </a:r>
          </a:p>
          <a:p>
            <a:pPr lvl="1"/>
            <a:r>
              <a:rPr lang="hr-HR" sz="1400" dirty="0" err="1" smtClean="0">
                <a:sym typeface="Wingdings" panose="05000000000000000000" pitchFamily="2" charset="2"/>
              </a:rPr>
              <a:t>low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muscle</a:t>
            </a:r>
            <a:r>
              <a:rPr lang="hr-HR" sz="1400" dirty="0" smtClean="0">
                <a:sym typeface="Wingdings" panose="05000000000000000000" pitchFamily="2" charset="2"/>
              </a:rPr>
              <a:t> tone</a:t>
            </a:r>
          </a:p>
          <a:p>
            <a:pPr lvl="1"/>
            <a:r>
              <a:rPr lang="hr-HR" sz="1400" dirty="0" err="1" smtClean="0">
                <a:sym typeface="Wingdings" panose="05000000000000000000" pitchFamily="2" charset="2"/>
              </a:rPr>
              <a:t>mitral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valve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prolapse</a:t>
            </a:r>
            <a:r>
              <a:rPr lang="hr-HR" sz="1400" dirty="0" smtClean="0">
                <a:sym typeface="Wingdings" panose="05000000000000000000" pitchFamily="2" charset="2"/>
              </a:rPr>
              <a:t>, </a:t>
            </a:r>
            <a:r>
              <a:rPr lang="hr-HR" sz="1400" dirty="0" err="1" smtClean="0">
                <a:sym typeface="Wingdings" panose="05000000000000000000" pitchFamily="2" charset="2"/>
              </a:rPr>
              <a:t>diffuse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changes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in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myocardium</a:t>
            </a:r>
            <a:endParaRPr lang="hr-HR" sz="1400" dirty="0" smtClean="0">
              <a:sym typeface="Wingdings" panose="05000000000000000000" pitchFamily="2" charset="2"/>
            </a:endParaRPr>
          </a:p>
          <a:p>
            <a:pPr lvl="1"/>
            <a:r>
              <a:rPr lang="hr-HR" sz="1400" dirty="0" err="1" smtClean="0">
                <a:sym typeface="Wingdings" panose="05000000000000000000" pitchFamily="2" charset="2"/>
              </a:rPr>
              <a:t>exotropia</a:t>
            </a:r>
            <a:r>
              <a:rPr lang="hr-HR" sz="1400" dirty="0" smtClean="0">
                <a:sym typeface="Wingdings" panose="05000000000000000000" pitchFamily="2" charset="2"/>
              </a:rPr>
              <a:t> &amp; </a:t>
            </a:r>
            <a:r>
              <a:rPr lang="hr-HR" sz="1400" dirty="0" err="1" smtClean="0">
                <a:sym typeface="Wingdings" panose="05000000000000000000" pitchFamily="2" charset="2"/>
              </a:rPr>
              <a:t>myotic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astigmatism</a:t>
            </a:r>
            <a:endParaRPr lang="hr-HR" sz="1400" dirty="0" smtClean="0">
              <a:sym typeface="Wingdings" panose="05000000000000000000" pitchFamily="2" charset="2"/>
            </a:endParaRPr>
          </a:p>
          <a:p>
            <a:pPr lvl="1"/>
            <a:r>
              <a:rPr lang="hr-HR" sz="1400" dirty="0" err="1" smtClean="0">
                <a:sym typeface="Wingdings" panose="05000000000000000000" pitchFamily="2" charset="2"/>
              </a:rPr>
              <a:t>intelligence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normal</a:t>
            </a:r>
            <a:endParaRPr lang="hr-HR" sz="1400" dirty="0" smtClean="0">
              <a:sym typeface="Wingdings" panose="05000000000000000000" pitchFamily="2" charset="2"/>
            </a:endParaRPr>
          </a:p>
          <a:p>
            <a:pPr lvl="1"/>
            <a:r>
              <a:rPr lang="hr-HR" sz="1400" dirty="0" smtClean="0">
                <a:sym typeface="Wingdings" panose="05000000000000000000" pitchFamily="2" charset="2"/>
              </a:rPr>
              <a:t>no </a:t>
            </a:r>
            <a:r>
              <a:rPr lang="hr-HR" sz="1400" dirty="0" err="1" smtClean="0">
                <a:sym typeface="Wingdings" panose="05000000000000000000" pitchFamily="2" charset="2"/>
              </a:rPr>
              <a:t>family</a:t>
            </a:r>
            <a:r>
              <a:rPr lang="hr-HR" sz="1400" dirty="0" smtClean="0">
                <a:sym typeface="Wingdings" panose="05000000000000000000" pitchFamily="2" charset="2"/>
              </a:rPr>
              <a:t> </a:t>
            </a:r>
            <a:r>
              <a:rPr lang="hr-HR" sz="1400" dirty="0" err="1" smtClean="0">
                <a:sym typeface="Wingdings" panose="05000000000000000000" pitchFamily="2" charset="2"/>
              </a:rPr>
              <a:t>history</a:t>
            </a:r>
            <a:endParaRPr lang="hr-HR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967" y="4005064"/>
            <a:ext cx="2290961" cy="22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7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Search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Total </a:t>
            </a:r>
            <a:r>
              <a:rPr lang="hr-HR" dirty="0" err="1" smtClean="0"/>
              <a:t>Variants</a:t>
            </a:r>
            <a:r>
              <a:rPr lang="hr-HR" dirty="0" smtClean="0"/>
              <a:t>: </a:t>
            </a:r>
            <a:r>
              <a:rPr lang="hr-HR" dirty="0"/>
              <a:t>15668</a:t>
            </a:r>
            <a:endParaRPr lang="hr-HR" dirty="0" smtClean="0"/>
          </a:p>
          <a:p>
            <a:r>
              <a:rPr lang="hr-HR" dirty="0" err="1" smtClean="0"/>
              <a:t>Filters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endParaRPr lang="hr-HR" dirty="0" smtClean="0"/>
          </a:p>
          <a:p>
            <a:pPr lvl="1"/>
            <a:r>
              <a:rPr lang="hr-HR" dirty="0" err="1" smtClean="0"/>
              <a:t>remove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(5022)</a:t>
            </a:r>
            <a:endParaRPr lang="hr-HR" dirty="0"/>
          </a:p>
          <a:p>
            <a:pPr lvl="1"/>
            <a:r>
              <a:rPr lang="hr-HR" dirty="0" err="1" smtClean="0"/>
              <a:t>remove</a:t>
            </a:r>
            <a:r>
              <a:rPr lang="hr-HR" dirty="0" smtClean="0"/>
              <a:t> </a:t>
            </a:r>
            <a:r>
              <a:rPr lang="hr-HR" dirty="0" err="1" smtClean="0"/>
              <a:t>silent</a:t>
            </a:r>
            <a:r>
              <a:rPr lang="hr-HR" dirty="0" smtClean="0"/>
              <a:t> (4978)</a:t>
            </a:r>
          </a:p>
          <a:p>
            <a:pPr lvl="1"/>
            <a:r>
              <a:rPr lang="hr-HR" dirty="0" err="1" smtClean="0"/>
              <a:t>exonic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(600)</a:t>
            </a:r>
          </a:p>
          <a:p>
            <a:pPr lvl="1"/>
            <a:r>
              <a:rPr lang="hr-HR" dirty="0" smtClean="0"/>
              <a:t>de novo </a:t>
            </a:r>
            <a:r>
              <a:rPr lang="hr-HR" dirty="0" err="1" smtClean="0"/>
              <a:t>only</a:t>
            </a:r>
            <a:r>
              <a:rPr lang="hr-HR" dirty="0" smtClean="0"/>
              <a:t> (43)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88631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Selection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688303"/>
              </p:ext>
            </p:extLst>
          </p:nvPr>
        </p:nvGraphicFramePr>
        <p:xfrm>
          <a:off x="755576" y="1628800"/>
          <a:ext cx="7499176" cy="5111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794"/>
                <a:gridCol w="1874794"/>
                <a:gridCol w="1874794"/>
                <a:gridCol w="1874794"/>
              </a:tblGrid>
              <a:tr h="331871">
                <a:tc>
                  <a:txBody>
                    <a:bodyPr/>
                    <a:lstStyle/>
                    <a:p>
                      <a:r>
                        <a:rPr lang="hr-HR" dirty="0" smtClean="0"/>
                        <a:t>Gene </a:t>
                      </a:r>
                      <a:r>
                        <a:rPr lang="hr-HR" dirty="0" err="1" smtClean="0"/>
                        <a:t>Affected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ADAMTS2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SACS</a:t>
                      </a:r>
                    </a:p>
                  </a:txBody>
                  <a:tcPr/>
                </a:tc>
              </a:tr>
              <a:tr h="2564044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Function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Cleaves the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propeptides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type I 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 collagen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oes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act on type III collagen</a:t>
                      </a:r>
                      <a:endParaRPr lang="hr-HR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Cleaves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lysyl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oxidase 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short LOX form with reduced collagen-binding activity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structural protein of tissues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aorta an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nuchal ligament</a:t>
                      </a:r>
                      <a:endParaRPr lang="hr-HR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stabilizing arterial structure by regulating proliferation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organization of vascular smooth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muscl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Co-chaperone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acts as a regulator of the Hsp70 chaperone machinery </a:t>
                      </a:r>
                      <a:endParaRPr lang="hr-HR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be involved in the processing of ataxia-linked proteins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2182165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Expression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Expressed at high level in skin, bone, tendon 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hr-HR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aorta </a:t>
                      </a:r>
                      <a:endParaRPr lang="hr-HR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low levels in thymus 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hr-HR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brain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Expressed within the outer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myometrial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smooth muscle 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throughout the arteriolar tree of uterus</a:t>
                      </a:r>
                      <a:endParaRPr lang="hr-HR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expressed in the large arteries, lung 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hr-HR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skin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Highly expressed in the central nervous system</a:t>
                      </a:r>
                      <a:endParaRPr lang="hr-HR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 in skeletal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muscl</a:t>
                      </a:r>
                      <a:r>
                        <a:rPr lang="hr-H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6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Selection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987521"/>
              </p:ext>
            </p:extLst>
          </p:nvPr>
        </p:nvGraphicFramePr>
        <p:xfrm>
          <a:off x="755576" y="1700808"/>
          <a:ext cx="76200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Clinical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Manifestations</a:t>
                      </a:r>
                      <a:endParaRPr lang="hr-HR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ADAMTS2</a:t>
                      </a: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ELN</a:t>
                      </a:r>
                      <a:endParaRPr lang="hr-HR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SACS</a:t>
                      </a:r>
                      <a:endParaRPr lang="hr-HR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400" b="0" dirty="0" err="1" smtClean="0"/>
                        <a:t>dry</a:t>
                      </a:r>
                      <a:r>
                        <a:rPr lang="hr-HR" sz="1400" b="0" dirty="0" smtClean="0"/>
                        <a:t>, </a:t>
                      </a:r>
                      <a:r>
                        <a:rPr lang="hr-HR" sz="1400" b="0" dirty="0" err="1" smtClean="0"/>
                        <a:t>thin</a:t>
                      </a:r>
                      <a:r>
                        <a:rPr lang="hr-HR" sz="1400" b="0" dirty="0" smtClean="0"/>
                        <a:t>, </a:t>
                      </a:r>
                      <a:r>
                        <a:rPr lang="hr-HR" sz="1400" b="0" dirty="0" err="1" smtClean="0"/>
                        <a:t>wrinkled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skin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older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than</a:t>
                      </a:r>
                      <a:r>
                        <a:rPr lang="hr-HR" sz="1400" b="0" dirty="0" smtClean="0"/>
                        <a:t> her </a:t>
                      </a:r>
                      <a:r>
                        <a:rPr lang="hr-HR" sz="1400" b="0" dirty="0" err="1" smtClean="0"/>
                        <a:t>actual</a:t>
                      </a:r>
                      <a:r>
                        <a:rPr lang="hr-HR" sz="1400" b="0" dirty="0" smtClean="0"/>
                        <a:t> 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400" b="0" dirty="0" err="1" smtClean="0"/>
                        <a:t>low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muscle</a:t>
                      </a:r>
                      <a:r>
                        <a:rPr lang="hr-HR" sz="1400" b="0" dirty="0" smtClean="0"/>
                        <a:t> tone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400" b="0" dirty="0" err="1" smtClean="0"/>
                        <a:t>mitral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valve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prolapse</a:t>
                      </a:r>
                      <a:r>
                        <a:rPr lang="hr-HR" sz="1400" b="0" dirty="0" smtClean="0"/>
                        <a:t>, </a:t>
                      </a:r>
                      <a:r>
                        <a:rPr lang="hr-HR" sz="1400" b="0" dirty="0" err="1" smtClean="0"/>
                        <a:t>diffuse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changes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in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myocardium</a:t>
                      </a:r>
                      <a:endParaRPr lang="hr-HR" sz="1400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400" b="0" dirty="0" err="1" smtClean="0"/>
                        <a:t>exotropia</a:t>
                      </a:r>
                      <a:r>
                        <a:rPr lang="hr-HR" sz="1400" b="0" dirty="0" smtClean="0"/>
                        <a:t> &amp; </a:t>
                      </a:r>
                      <a:r>
                        <a:rPr lang="hr-HR" sz="1400" b="0" dirty="0" err="1" smtClean="0"/>
                        <a:t>myotic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astigmatism</a:t>
                      </a:r>
                      <a:endParaRPr lang="hr-HR" sz="1400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400" b="0" dirty="0" err="1" smtClean="0"/>
                        <a:t>intelligence</a:t>
                      </a:r>
                      <a:r>
                        <a:rPr lang="hr-HR" sz="1400" b="0" dirty="0" smtClean="0"/>
                        <a:t> </a:t>
                      </a:r>
                      <a:r>
                        <a:rPr lang="hr-HR" sz="1400" b="0" dirty="0" err="1" smtClean="0"/>
                        <a:t>normal</a:t>
                      </a:r>
                      <a:endParaRPr lang="hr-HR" sz="1400" b="0" dirty="0" smtClean="0"/>
                    </a:p>
                    <a:p>
                      <a:endParaRPr lang="hr-HR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Ehlers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Danlos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syndrome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hr-HR" sz="1200" b="0" i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dermatosparaxis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hr-HR" sz="1200" b="0" i="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hr-HR" sz="11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hr-HR" sz="11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connective</a:t>
                      </a:r>
                      <a:r>
                        <a:rPr lang="hr-HR" sz="11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tissue</a:t>
                      </a:r>
                      <a:r>
                        <a:rPr lang="hr-HR" sz="11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disorder</a:t>
                      </a:r>
                      <a:r>
                        <a:rPr lang="hr-HR" sz="11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skin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hyperextensibility</a:t>
                      </a:r>
                      <a:endParaRPr lang="hr-HR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articular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hypermobility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extreme</a:t>
                      </a:r>
                      <a:r>
                        <a:rPr lang="hr-HR" sz="11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skin</a:t>
                      </a:r>
                      <a:r>
                        <a:rPr lang="hr-HR" sz="11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fragility</a:t>
                      </a:r>
                      <a:r>
                        <a:rPr lang="hr-HR" sz="11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hr-HR" sz="11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easy</a:t>
                      </a:r>
                      <a:r>
                        <a:rPr lang="hr-HR" sz="11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bruising</a:t>
                      </a:r>
                      <a:endParaRPr lang="hr-HR" sz="1100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fontanels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sclerae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puffy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eyelids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micrognathia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umbilical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hernia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fingers</a:t>
                      </a:r>
                      <a:endParaRPr lang="hr-HR" sz="1100" b="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Cutis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laxa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autosomal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dominant</a:t>
                      </a:r>
                      <a:endParaRPr lang="hr-HR" sz="1200" b="0" i="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loose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hyperextensible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skin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decreased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elasticity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premature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aged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appearance</a:t>
                      </a:r>
                      <a:endParaRPr lang="hr-HR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face,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hands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feet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joints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&amp;</a:t>
                      </a:r>
                      <a:r>
                        <a:rPr lang="hr-HR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torso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differentially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affected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gastrointestinal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diverticula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hernia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genital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prolapse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Rare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manifestations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pulmonary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artery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stenosis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aortic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aneurysm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bronchiectasis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emphysema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Spastic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ataxia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Charlevoix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Saguenay</a:t>
                      </a:r>
                      <a:r>
                        <a:rPr lang="hr-HR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hr-HR" sz="1200" b="0" i="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neurodegenerative</a:t>
                      </a:r>
                      <a:r>
                        <a:rPr lang="hr-HR" sz="11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disease</a:t>
                      </a:r>
                      <a:endParaRPr lang="hr-HR" sz="1100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onset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cerebellar</a:t>
                      </a:r>
                      <a:r>
                        <a:rPr lang="hr-HR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ataxia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spasticity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retinal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hypermyelination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axonal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demyelinating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neuropathy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loss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sensory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nerve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conduction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lang="hr-HR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motor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conduction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velocity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dysarthria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muscle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wasting</a:t>
                      </a:r>
                      <a:endParaRPr lang="hr-HR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nystagmus</a:t>
                      </a:r>
                      <a:endParaRPr lang="hr-HR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defect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conjugate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ocular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movements</a:t>
                      </a:r>
                      <a:endParaRPr lang="hr-HR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frequent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presence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hr-H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mitral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valve</a:t>
                      </a:r>
                      <a:r>
                        <a:rPr lang="hr-HR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prolapse</a:t>
                      </a:r>
                      <a:endParaRPr lang="hr-HR" sz="1100" b="1" dirty="0"/>
                    </a:p>
                  </a:txBody>
                  <a:tcPr marL="84667" marR="846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6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Result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most </a:t>
            </a:r>
            <a:r>
              <a:rPr lang="hr-HR" dirty="0" err="1" smtClean="0"/>
              <a:t>probably</a:t>
            </a:r>
            <a:r>
              <a:rPr lang="hr-HR" dirty="0" smtClean="0"/>
              <a:t> </a:t>
            </a:r>
            <a:r>
              <a:rPr lang="hr-HR" dirty="0" err="1" smtClean="0"/>
              <a:t>Cutis</a:t>
            </a:r>
            <a:r>
              <a:rPr lang="hr-HR" dirty="0" smtClean="0"/>
              <a:t> </a:t>
            </a:r>
            <a:r>
              <a:rPr lang="hr-HR" dirty="0" err="1" smtClean="0"/>
              <a:t>Laxa</a:t>
            </a:r>
            <a:r>
              <a:rPr lang="hr-HR" dirty="0" smtClean="0"/>
              <a:t> </a:t>
            </a:r>
            <a:r>
              <a:rPr lang="hr-HR" dirty="0" err="1" smtClean="0"/>
              <a:t>due</a:t>
            </a:r>
            <a:r>
              <a:rPr lang="hr-HR" dirty="0" smtClean="0"/>
              <a:t> to </a:t>
            </a:r>
            <a:r>
              <a:rPr lang="hr-HR" dirty="0" err="1" smtClean="0"/>
              <a:t>prominent</a:t>
            </a:r>
            <a:r>
              <a:rPr lang="hr-HR" dirty="0" smtClean="0"/>
              <a:t> </a:t>
            </a:r>
            <a:r>
              <a:rPr lang="hr-HR" dirty="0" err="1" smtClean="0"/>
              <a:t>signs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knock</a:t>
            </a:r>
            <a:r>
              <a:rPr lang="hr-HR" dirty="0" smtClean="0"/>
              <a:t>-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: </a:t>
            </a:r>
            <a:r>
              <a:rPr lang="hr-HR" dirty="0" err="1" smtClean="0"/>
              <a:t>neurodegenerative</a:t>
            </a:r>
            <a:r>
              <a:rPr lang="hr-HR" dirty="0" smtClean="0"/>
              <a:t> </a:t>
            </a:r>
            <a:r>
              <a:rPr lang="hr-HR" dirty="0" err="1" smtClean="0"/>
              <a:t>disease</a:t>
            </a:r>
            <a:endParaRPr lang="hr-HR" dirty="0" smtClean="0"/>
          </a:p>
          <a:p>
            <a:r>
              <a:rPr lang="hr-HR" dirty="0" err="1" smtClean="0"/>
              <a:t>Cutis</a:t>
            </a:r>
            <a:r>
              <a:rPr lang="hr-HR" dirty="0" smtClean="0"/>
              <a:t> </a:t>
            </a:r>
            <a:r>
              <a:rPr lang="hr-HR" dirty="0" err="1" smtClean="0"/>
              <a:t>Laxa</a:t>
            </a:r>
            <a:r>
              <a:rPr lang="hr-HR" dirty="0" smtClean="0"/>
              <a:t>:			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</a:rPr>
              <a:t>Ehler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</a:rPr>
              <a:t>Danlos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8" name="Picture 4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72095"/>
            <a:ext cx="4070324" cy="234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likovni rezultat za ehler danlos dermatosparax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72095"/>
            <a:ext cx="347054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1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55</TotalTime>
  <Words>471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Case 1: A wrinkly woman</vt:lpstr>
      <vt:lpstr>Medical Findings</vt:lpstr>
      <vt:lpstr>Search</vt:lpstr>
      <vt:lpstr>Selection</vt:lpstr>
      <vt:lpstr>Selection</vt:lpstr>
      <vt:lpstr>Result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1: A wrinkly woman</dc:title>
  <dc:creator>student</dc:creator>
  <cp:lastModifiedBy>student</cp:lastModifiedBy>
  <cp:revision>6</cp:revision>
  <dcterms:created xsi:type="dcterms:W3CDTF">2020-01-28T10:09:01Z</dcterms:created>
  <dcterms:modified xsi:type="dcterms:W3CDTF">2020-01-28T11:04:25Z</dcterms:modified>
</cp:coreProperties>
</file>