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25B2-9981-4F72-A5E0-5DC8F022ED2D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8F466-DC0C-4346-AFB4-221BA631FA0D}" type="slidenum">
              <a:rPr lang="hr-HR" smtClean="0"/>
              <a:t>‹#›</a:t>
            </a:fld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25B2-9981-4F72-A5E0-5DC8F022ED2D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8F466-DC0C-4346-AFB4-221BA631FA0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25B2-9981-4F72-A5E0-5DC8F022ED2D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8F466-DC0C-4346-AFB4-221BA631FA0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25B2-9981-4F72-A5E0-5DC8F022ED2D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8F466-DC0C-4346-AFB4-221BA631FA0D}" type="slidenum">
              <a:rPr lang="hr-HR" smtClean="0"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25B2-9981-4F72-A5E0-5DC8F022ED2D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8F466-DC0C-4346-AFB4-221BA631FA0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25B2-9981-4F72-A5E0-5DC8F022ED2D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8F466-DC0C-4346-AFB4-221BA631FA0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25B2-9981-4F72-A5E0-5DC8F022ED2D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8F466-DC0C-4346-AFB4-221BA631FA0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25B2-9981-4F72-A5E0-5DC8F022ED2D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8F466-DC0C-4346-AFB4-221BA631FA0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25B2-9981-4F72-A5E0-5DC8F022ED2D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8F466-DC0C-4346-AFB4-221BA631FA0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25B2-9981-4F72-A5E0-5DC8F022ED2D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8F466-DC0C-4346-AFB4-221BA631FA0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25B2-9981-4F72-A5E0-5DC8F022ED2D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8F466-DC0C-4346-AFB4-221BA631FA0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FF125B2-9981-4F72-A5E0-5DC8F022ED2D}" type="datetimeFigureOut">
              <a:rPr lang="hr-HR" smtClean="0"/>
              <a:t>29.1.2020.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D1B8F466-DC0C-4346-AFB4-221BA631FA0D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Sophia</a:t>
            </a:r>
            <a:r>
              <a:rPr lang="hr-HR" dirty="0" smtClean="0"/>
              <a:t> Kalem – Kim </a:t>
            </a:r>
            <a:r>
              <a:rPr lang="hr-HR" dirty="0" err="1" smtClean="0"/>
              <a:t>Dehling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Gene </a:t>
            </a:r>
            <a:r>
              <a:rPr lang="hr-HR" dirty="0" err="1" smtClean="0"/>
              <a:t>Therapy</a:t>
            </a:r>
            <a:r>
              <a:rPr lang="hr-HR" dirty="0" smtClean="0"/>
              <a:t> – Virus </a:t>
            </a:r>
            <a:r>
              <a:rPr lang="hr-HR" dirty="0" err="1" smtClean="0"/>
              <a:t>Vectors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49959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gene </a:t>
            </a:r>
            <a:r>
              <a:rPr lang="hr-HR" dirty="0" err="1" smtClean="0"/>
              <a:t>Therapy</a:t>
            </a:r>
            <a:r>
              <a:rPr lang="hr-HR" dirty="0" smtClean="0"/>
              <a:t> - </a:t>
            </a:r>
            <a:r>
              <a:rPr lang="hr-HR" dirty="0" err="1" smtClean="0"/>
              <a:t>Overview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/>
              <a:t>E</a:t>
            </a:r>
            <a:r>
              <a:rPr lang="en-US" dirty="0" err="1" smtClean="0"/>
              <a:t>xperimental</a:t>
            </a:r>
            <a:r>
              <a:rPr lang="en-US" dirty="0" smtClean="0"/>
              <a:t> </a:t>
            </a:r>
            <a:r>
              <a:rPr lang="en-US" dirty="0"/>
              <a:t>technique that uses genes to treat or prevent </a:t>
            </a:r>
            <a:r>
              <a:rPr lang="en-US" dirty="0" smtClean="0"/>
              <a:t>disease</a:t>
            </a:r>
            <a:endParaRPr lang="hr-HR" dirty="0" smtClean="0"/>
          </a:p>
          <a:p>
            <a:r>
              <a:rPr lang="hr-HR" dirty="0" err="1" smtClean="0"/>
              <a:t>Approaches</a:t>
            </a:r>
            <a:r>
              <a:rPr lang="hr-HR" dirty="0" smtClean="0"/>
              <a:t>:</a:t>
            </a:r>
          </a:p>
          <a:p>
            <a:pPr lvl="1"/>
            <a:r>
              <a:rPr lang="en-US" dirty="0"/>
              <a:t>Replacing </a:t>
            </a:r>
            <a:r>
              <a:rPr lang="en-US" dirty="0" smtClean="0"/>
              <a:t>mutated gene with </a:t>
            </a:r>
            <a:r>
              <a:rPr lang="en-US" dirty="0"/>
              <a:t>a healthy copy of the </a:t>
            </a:r>
            <a:r>
              <a:rPr lang="en-US" dirty="0" smtClean="0"/>
              <a:t>gene</a:t>
            </a:r>
            <a:endParaRPr lang="en-US" dirty="0"/>
          </a:p>
          <a:p>
            <a:pPr lvl="1"/>
            <a:r>
              <a:rPr lang="en-US" dirty="0" smtClean="0"/>
              <a:t>Inactivating</a:t>
            </a:r>
            <a:r>
              <a:rPr lang="hr-HR" dirty="0" smtClean="0"/>
              <a:t> (</a:t>
            </a:r>
            <a:r>
              <a:rPr lang="en-US" dirty="0" smtClean="0"/>
              <a:t>“knocking out”</a:t>
            </a:r>
            <a:r>
              <a:rPr lang="hr-HR" dirty="0" smtClean="0"/>
              <a:t>)</a:t>
            </a:r>
            <a:r>
              <a:rPr lang="en-US" dirty="0" smtClean="0"/>
              <a:t> </a:t>
            </a:r>
            <a:r>
              <a:rPr lang="en-US" dirty="0"/>
              <a:t>a mutated gene that is functioning </a:t>
            </a:r>
            <a:r>
              <a:rPr lang="en-US" dirty="0" smtClean="0"/>
              <a:t>improperly</a:t>
            </a:r>
            <a:endParaRPr lang="en-US" dirty="0"/>
          </a:p>
          <a:p>
            <a:pPr lvl="1"/>
            <a:r>
              <a:rPr lang="en-US" b="1" dirty="0"/>
              <a:t>Introducing a new gene into the </a:t>
            </a:r>
            <a:r>
              <a:rPr lang="en-US" b="1" dirty="0" smtClean="0"/>
              <a:t>bod</a:t>
            </a:r>
            <a:r>
              <a:rPr lang="hr-HR" b="1" dirty="0" smtClean="0"/>
              <a:t>y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88381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does gene therapy work</a:t>
            </a:r>
            <a:r>
              <a:rPr lang="en-US" dirty="0" smtClean="0"/>
              <a:t>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carrier </a:t>
            </a:r>
            <a:r>
              <a:rPr lang="hr-HR" dirty="0" smtClean="0"/>
              <a:t>(</a:t>
            </a:r>
            <a:r>
              <a:rPr lang="en-US" dirty="0" smtClean="0"/>
              <a:t>vector</a:t>
            </a:r>
            <a:r>
              <a:rPr lang="hr-HR" dirty="0" smtClean="0"/>
              <a:t>)</a:t>
            </a:r>
            <a:r>
              <a:rPr lang="en-US" dirty="0" smtClean="0"/>
              <a:t> </a:t>
            </a:r>
            <a:r>
              <a:rPr lang="en-US" dirty="0"/>
              <a:t>is genetically engineered to deliver the </a:t>
            </a:r>
            <a:r>
              <a:rPr lang="en-US" dirty="0" smtClean="0"/>
              <a:t>gene</a:t>
            </a:r>
            <a:endParaRPr lang="hr-HR" dirty="0" smtClean="0"/>
          </a:p>
          <a:p>
            <a:r>
              <a:rPr lang="hr-HR" dirty="0" err="1" smtClean="0"/>
              <a:t>viruses</a:t>
            </a:r>
            <a:r>
              <a:rPr lang="hr-HR" dirty="0" smtClean="0"/>
              <a:t> are </a:t>
            </a:r>
            <a:r>
              <a:rPr lang="hr-HR" dirty="0" err="1" smtClean="0"/>
              <a:t>modified</a:t>
            </a:r>
            <a:r>
              <a:rPr lang="hr-HR" dirty="0" smtClean="0"/>
              <a:t> </a:t>
            </a:r>
            <a:r>
              <a:rPr lang="hr-HR" dirty="0" err="1" smtClean="0"/>
              <a:t>so</a:t>
            </a:r>
            <a:r>
              <a:rPr lang="hr-HR" dirty="0" smtClean="0"/>
              <a:t> </a:t>
            </a:r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dirty="0" err="1" smtClean="0"/>
              <a:t>can</a:t>
            </a:r>
            <a:r>
              <a:rPr lang="hr-HR" dirty="0" smtClean="0"/>
              <a:t>`t </a:t>
            </a:r>
            <a:r>
              <a:rPr lang="hr-HR" dirty="0" err="1" smtClean="0"/>
              <a:t>cause</a:t>
            </a:r>
            <a:r>
              <a:rPr lang="hr-HR" dirty="0" smtClean="0"/>
              <a:t> </a:t>
            </a:r>
            <a:r>
              <a:rPr lang="hr-HR" dirty="0" err="1" smtClean="0"/>
              <a:t>disease</a:t>
            </a:r>
            <a:endParaRPr lang="hr-HR" dirty="0" smtClean="0"/>
          </a:p>
          <a:p>
            <a:r>
              <a:rPr lang="en-US" dirty="0"/>
              <a:t>vector can be injected or given </a:t>
            </a:r>
            <a:r>
              <a:rPr lang="en-US" dirty="0" smtClean="0"/>
              <a:t>intravenously</a:t>
            </a:r>
            <a:endParaRPr lang="hr-HR" dirty="0" smtClean="0"/>
          </a:p>
          <a:p>
            <a:r>
              <a:rPr lang="hr-HR" dirty="0" smtClean="0"/>
              <a:t>use </a:t>
            </a:r>
            <a:r>
              <a:rPr lang="hr-HR" dirty="0" err="1" smtClean="0"/>
              <a:t>adeno</a:t>
            </a:r>
            <a:r>
              <a:rPr lang="hr-HR" dirty="0" smtClean="0"/>
              <a:t>- or </a:t>
            </a:r>
            <a:r>
              <a:rPr lang="hr-HR" dirty="0" err="1" smtClean="0"/>
              <a:t>retroviruses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745633"/>
            <a:ext cx="4322069" cy="3825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9501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rISK</a:t>
            </a:r>
            <a:r>
              <a:rPr lang="hr-HR" dirty="0" smtClean="0"/>
              <a:t> </a:t>
            </a:r>
            <a:r>
              <a:rPr lang="hr-HR" dirty="0" err="1" smtClean="0"/>
              <a:t>fACTORS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 err="1" smtClean="0"/>
              <a:t>viruses</a:t>
            </a:r>
            <a:r>
              <a:rPr lang="hr-HR" dirty="0" smtClean="0"/>
              <a:t>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infect</a:t>
            </a:r>
            <a:r>
              <a:rPr lang="hr-HR" dirty="0" smtClean="0"/>
              <a:t> </a:t>
            </a:r>
            <a:r>
              <a:rPr lang="hr-HR" dirty="0" err="1" smtClean="0"/>
              <a:t>cancer</a:t>
            </a:r>
            <a:r>
              <a:rPr lang="hr-HR" dirty="0" smtClean="0"/>
              <a:t> </a:t>
            </a:r>
            <a:r>
              <a:rPr lang="hr-HR" dirty="0" err="1" smtClean="0"/>
              <a:t>cells</a:t>
            </a:r>
            <a:r>
              <a:rPr lang="hr-HR" dirty="0" smtClean="0"/>
              <a:t> as </a:t>
            </a:r>
            <a:r>
              <a:rPr lang="hr-HR" dirty="0" err="1" smtClean="0"/>
              <a:t>well</a:t>
            </a:r>
            <a:endParaRPr lang="hr-HR" dirty="0" smtClean="0"/>
          </a:p>
          <a:p>
            <a:r>
              <a:rPr lang="en-US" dirty="0"/>
              <a:t>new gene might be inserted in the wrong location in the </a:t>
            </a:r>
            <a:r>
              <a:rPr lang="en-US" dirty="0" smtClean="0"/>
              <a:t>DNA</a:t>
            </a:r>
            <a:r>
              <a:rPr lang="hr-HR" dirty="0" smtClean="0"/>
              <a:t> </a:t>
            </a:r>
            <a:r>
              <a:rPr lang="hr-HR" dirty="0" smtClean="0">
                <a:sym typeface="Wingdings" panose="05000000000000000000" pitchFamily="2" charset="2"/>
              </a:rPr>
              <a:t> </a:t>
            </a:r>
            <a:r>
              <a:rPr lang="hr-HR" dirty="0" err="1" smtClean="0">
                <a:sym typeface="Wingdings" panose="05000000000000000000" pitchFamily="2" charset="2"/>
              </a:rPr>
              <a:t>harmful</a:t>
            </a:r>
            <a:r>
              <a:rPr lang="hr-HR" dirty="0" smtClean="0">
                <a:sym typeface="Wingdings" panose="05000000000000000000" pitchFamily="2" charset="2"/>
              </a:rPr>
              <a:t> </a:t>
            </a:r>
            <a:r>
              <a:rPr lang="hr-HR" dirty="0" err="1" smtClean="0">
                <a:sym typeface="Wingdings" panose="05000000000000000000" pitchFamily="2" charset="2"/>
              </a:rPr>
              <a:t>mutations</a:t>
            </a:r>
            <a:endParaRPr lang="hr-HR" dirty="0" smtClean="0">
              <a:sym typeface="Wingdings" panose="05000000000000000000" pitchFamily="2" charset="2"/>
            </a:endParaRPr>
          </a:p>
          <a:p>
            <a:pPr lvl="1"/>
            <a:r>
              <a:rPr lang="hr-HR" dirty="0" err="1" smtClean="0">
                <a:sym typeface="Wingdings" panose="05000000000000000000" pitchFamily="2" charset="2"/>
              </a:rPr>
              <a:t>clinical</a:t>
            </a:r>
            <a:r>
              <a:rPr lang="hr-HR" dirty="0" smtClean="0">
                <a:sym typeface="Wingdings" panose="05000000000000000000" pitchFamily="2" charset="2"/>
              </a:rPr>
              <a:t> </a:t>
            </a:r>
            <a:r>
              <a:rPr lang="hr-HR" dirty="0" err="1" smtClean="0">
                <a:sym typeface="Wingdings" panose="05000000000000000000" pitchFamily="2" charset="2"/>
              </a:rPr>
              <a:t>trials</a:t>
            </a:r>
            <a:r>
              <a:rPr lang="hr-HR" dirty="0" smtClean="0">
                <a:sym typeface="Wingdings" panose="05000000000000000000" pitchFamily="2" charset="2"/>
              </a:rPr>
              <a:t> for </a:t>
            </a:r>
            <a:r>
              <a:rPr lang="hr-HR" dirty="0" err="1" smtClean="0">
                <a:sym typeface="Wingdings" panose="05000000000000000000" pitchFamily="2" charset="2"/>
              </a:rPr>
              <a:t>patients</a:t>
            </a:r>
            <a:r>
              <a:rPr lang="hr-HR" dirty="0" smtClean="0">
                <a:sym typeface="Wingdings" panose="05000000000000000000" pitchFamily="2" charset="2"/>
              </a:rPr>
              <a:t> </a:t>
            </a:r>
            <a:r>
              <a:rPr lang="hr-HR" dirty="0" err="1" smtClean="0">
                <a:sym typeface="Wingdings" panose="05000000000000000000" pitchFamily="2" charset="2"/>
              </a:rPr>
              <a:t>with</a:t>
            </a:r>
            <a:r>
              <a:rPr lang="hr-HR" dirty="0" smtClean="0">
                <a:sym typeface="Wingdings" panose="05000000000000000000" pitchFamily="2" charset="2"/>
              </a:rPr>
              <a:t> XSCID </a:t>
            </a:r>
            <a:r>
              <a:rPr lang="hr-HR" dirty="0">
                <a:sym typeface="Wingdings" panose="05000000000000000000" pitchFamily="2" charset="2"/>
              </a:rPr>
              <a:t> </a:t>
            </a:r>
            <a:r>
              <a:rPr lang="hr-HR" dirty="0" err="1">
                <a:sym typeface="Wingdings" panose="05000000000000000000" pitchFamily="2" charset="2"/>
              </a:rPr>
              <a:t>corrective</a:t>
            </a:r>
            <a:r>
              <a:rPr lang="hr-HR" dirty="0">
                <a:sym typeface="Wingdings" panose="05000000000000000000" pitchFamily="2" charset="2"/>
              </a:rPr>
              <a:t> </a:t>
            </a:r>
            <a:r>
              <a:rPr lang="hr-HR" dirty="0" err="1">
                <a:sym typeface="Wingdings" panose="05000000000000000000" pitchFamily="2" charset="2"/>
              </a:rPr>
              <a:t>transgene</a:t>
            </a:r>
            <a:r>
              <a:rPr lang="hr-HR" dirty="0">
                <a:sym typeface="Wingdings" panose="05000000000000000000" pitchFamily="2" charset="2"/>
              </a:rPr>
              <a:t> </a:t>
            </a:r>
            <a:r>
              <a:rPr lang="hr-HR" dirty="0" err="1">
                <a:sym typeface="Wingdings" panose="05000000000000000000" pitchFamily="2" charset="2"/>
              </a:rPr>
              <a:t>using</a:t>
            </a:r>
            <a:r>
              <a:rPr lang="hr-HR" dirty="0">
                <a:sym typeface="Wingdings" panose="05000000000000000000" pitchFamily="2" charset="2"/>
              </a:rPr>
              <a:t> a retrovirus</a:t>
            </a:r>
          </a:p>
          <a:p>
            <a:pPr marL="457200" lvl="1" indent="0">
              <a:buNone/>
            </a:pPr>
            <a:r>
              <a:rPr lang="hr-HR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T </a:t>
            </a:r>
            <a:r>
              <a:rPr lang="en-US" dirty="0">
                <a:sym typeface="Wingdings" panose="05000000000000000000" pitchFamily="2" charset="2"/>
              </a:rPr>
              <a:t>cell leukemia in 4 of 20 patients</a:t>
            </a:r>
            <a:endParaRPr lang="hr-HR" dirty="0">
              <a:sym typeface="Wingdings" panose="05000000000000000000" pitchFamily="2" charset="2"/>
            </a:endParaRPr>
          </a:p>
          <a:p>
            <a:r>
              <a:rPr lang="hr-HR" dirty="0" err="1" smtClean="0">
                <a:sym typeface="Wingdings" panose="05000000000000000000" pitchFamily="2" charset="2"/>
              </a:rPr>
              <a:t>transferred</a:t>
            </a:r>
            <a:r>
              <a:rPr lang="hr-HR" dirty="0" smtClean="0">
                <a:sym typeface="Wingdings" panose="05000000000000000000" pitchFamily="2" charset="2"/>
              </a:rPr>
              <a:t> gene </a:t>
            </a:r>
            <a:r>
              <a:rPr lang="hr-HR" dirty="0" err="1" smtClean="0">
                <a:sym typeface="Wingdings" panose="05000000000000000000" pitchFamily="2" charset="2"/>
              </a:rPr>
              <a:t>can</a:t>
            </a:r>
            <a:r>
              <a:rPr lang="hr-HR" dirty="0" smtClean="0">
                <a:sym typeface="Wingdings" panose="05000000000000000000" pitchFamily="2" charset="2"/>
              </a:rPr>
              <a:t> </a:t>
            </a:r>
            <a:r>
              <a:rPr lang="hr-HR" dirty="0" err="1" smtClean="0">
                <a:sym typeface="Wingdings" panose="05000000000000000000" pitchFamily="2" charset="2"/>
              </a:rPr>
              <a:t>be</a:t>
            </a:r>
            <a:r>
              <a:rPr lang="hr-HR" dirty="0" smtClean="0">
                <a:sym typeface="Wingdings" panose="05000000000000000000" pitchFamily="2" charset="2"/>
              </a:rPr>
              <a:t> </a:t>
            </a:r>
            <a:r>
              <a:rPr lang="hr-HR" dirty="0" err="1" smtClean="0">
                <a:sym typeface="Wingdings" panose="05000000000000000000" pitchFamily="2" charset="2"/>
              </a:rPr>
              <a:t>overexpressed</a:t>
            </a:r>
            <a:r>
              <a:rPr lang="hr-HR" dirty="0" smtClean="0">
                <a:sym typeface="Wingdings" panose="05000000000000000000" pitchFamily="2" charset="2"/>
              </a:rPr>
              <a:t>  </a:t>
            </a:r>
            <a:r>
              <a:rPr lang="hr-HR" dirty="0" err="1" smtClean="0">
                <a:sym typeface="Wingdings" panose="05000000000000000000" pitchFamily="2" charset="2"/>
              </a:rPr>
              <a:t>too</a:t>
            </a:r>
            <a:r>
              <a:rPr lang="hr-HR" dirty="0" smtClean="0">
                <a:sym typeface="Wingdings" panose="05000000000000000000" pitchFamily="2" charset="2"/>
              </a:rPr>
              <a:t> </a:t>
            </a:r>
            <a:r>
              <a:rPr lang="hr-HR" dirty="0" err="1" smtClean="0">
                <a:sym typeface="Wingdings" panose="05000000000000000000" pitchFamily="2" charset="2"/>
              </a:rPr>
              <a:t>much</a:t>
            </a:r>
            <a:r>
              <a:rPr lang="hr-HR" dirty="0" smtClean="0">
                <a:sym typeface="Wingdings" panose="05000000000000000000" pitchFamily="2" charset="2"/>
              </a:rPr>
              <a:t> </a:t>
            </a:r>
            <a:r>
              <a:rPr lang="hr-HR" dirty="0" err="1" smtClean="0">
                <a:sym typeface="Wingdings" panose="05000000000000000000" pitchFamily="2" charset="2"/>
              </a:rPr>
              <a:t>of</a:t>
            </a:r>
            <a:r>
              <a:rPr lang="hr-HR" dirty="0" smtClean="0">
                <a:sym typeface="Wingdings" panose="05000000000000000000" pitchFamily="2" charset="2"/>
              </a:rPr>
              <a:t> </a:t>
            </a:r>
            <a:r>
              <a:rPr lang="hr-HR" dirty="0" err="1" smtClean="0">
                <a:sym typeface="Wingdings" panose="05000000000000000000" pitchFamily="2" charset="2"/>
              </a:rPr>
              <a:t>the</a:t>
            </a:r>
            <a:r>
              <a:rPr lang="hr-HR" dirty="0" smtClean="0">
                <a:sym typeface="Wingdings" panose="05000000000000000000" pitchFamily="2" charset="2"/>
              </a:rPr>
              <a:t> </a:t>
            </a:r>
            <a:r>
              <a:rPr lang="hr-HR" dirty="0" err="1" smtClean="0">
                <a:sym typeface="Wingdings" panose="05000000000000000000" pitchFamily="2" charset="2"/>
              </a:rPr>
              <a:t>missing</a:t>
            </a:r>
            <a:r>
              <a:rPr lang="hr-HR" dirty="0" smtClean="0">
                <a:sym typeface="Wingdings" panose="05000000000000000000" pitchFamily="2" charset="2"/>
              </a:rPr>
              <a:t> protein </a:t>
            </a:r>
          </a:p>
          <a:p>
            <a:endParaRPr lang="hr-HR" dirty="0">
              <a:sym typeface="Wingdings" panose="05000000000000000000" pitchFamily="2" charset="2"/>
            </a:endParaRPr>
          </a:p>
          <a:p>
            <a:endParaRPr lang="hr-HR" dirty="0" smtClean="0">
              <a:sym typeface="Wingdings" panose="05000000000000000000" pitchFamily="2" charset="2"/>
            </a:endParaRPr>
          </a:p>
          <a:p>
            <a:endParaRPr lang="hr-HR" dirty="0">
              <a:sym typeface="Wingdings" panose="05000000000000000000" pitchFamily="2" charset="2"/>
            </a:endParaRPr>
          </a:p>
          <a:p>
            <a:endParaRPr lang="hr-HR" dirty="0" smtClean="0">
              <a:sym typeface="Wingdings" panose="05000000000000000000" pitchFamily="2" charset="2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35416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Pseudotyping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vectors have been developed in which the endogenous viral envelope proteins have been replaced by </a:t>
            </a:r>
            <a:r>
              <a:rPr lang="en-US" dirty="0" smtClean="0"/>
              <a:t>envelope </a:t>
            </a:r>
            <a:r>
              <a:rPr lang="en-US" dirty="0"/>
              <a:t>proteins from other </a:t>
            </a:r>
            <a:r>
              <a:rPr lang="en-US" dirty="0" smtClean="0"/>
              <a:t>viruses</a:t>
            </a:r>
            <a:endParaRPr lang="hr-HR" dirty="0" smtClean="0"/>
          </a:p>
          <a:p>
            <a:r>
              <a:rPr lang="en-US" dirty="0"/>
              <a:t>to limit or expand </a:t>
            </a:r>
            <a:r>
              <a:rPr lang="en-US" dirty="0" smtClean="0"/>
              <a:t>the</a:t>
            </a:r>
            <a:r>
              <a:rPr lang="hr-HR" dirty="0" smtClean="0"/>
              <a:t> </a:t>
            </a:r>
            <a:r>
              <a:rPr lang="en-US" dirty="0" smtClean="0"/>
              <a:t>range </a:t>
            </a:r>
            <a:r>
              <a:rPr lang="en-US" dirty="0"/>
              <a:t>of cells susceptible to transduction by a gene therapy vector</a:t>
            </a: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846" y="2996952"/>
            <a:ext cx="5524500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3692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063" y="908720"/>
            <a:ext cx="6619875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2888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Niemann</a:t>
            </a:r>
            <a:r>
              <a:rPr lang="en-US" dirty="0" smtClean="0"/>
              <a:t>-Pick disease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severe </a:t>
            </a:r>
            <a:r>
              <a:rPr lang="en-US" dirty="0"/>
              <a:t>inherited metabolic disorders, in which </a:t>
            </a:r>
            <a:r>
              <a:rPr lang="en-US" dirty="0" err="1"/>
              <a:t>sphingomyelin</a:t>
            </a:r>
            <a:r>
              <a:rPr lang="en-US" dirty="0"/>
              <a:t> accumulates in lysosomes in cells</a:t>
            </a:r>
          </a:p>
          <a:p>
            <a:r>
              <a:rPr lang="en-US" dirty="0" smtClean="0"/>
              <a:t>Mutations </a:t>
            </a:r>
            <a:r>
              <a:rPr lang="en-US" dirty="0"/>
              <a:t>in NPC1 or NPC2</a:t>
            </a:r>
          </a:p>
          <a:p>
            <a:r>
              <a:rPr lang="en-US" dirty="0" smtClean="0"/>
              <a:t>deficiency </a:t>
            </a:r>
            <a:r>
              <a:rPr lang="en-US" dirty="0"/>
              <a:t>of </a:t>
            </a:r>
            <a:r>
              <a:rPr lang="en-US" dirty="0" err="1"/>
              <a:t>sphingomyelinase</a:t>
            </a:r>
            <a:endParaRPr lang="en-US" dirty="0"/>
          </a:p>
          <a:p>
            <a:r>
              <a:rPr lang="en-US" dirty="0" smtClean="0"/>
              <a:t>resulting </a:t>
            </a:r>
            <a:r>
              <a:rPr lang="en-US" dirty="0"/>
              <a:t>in the accumulation of </a:t>
            </a:r>
            <a:r>
              <a:rPr lang="en-US" dirty="0" err="1"/>
              <a:t>sphingomyelin</a:t>
            </a:r>
            <a:r>
              <a:rPr lang="en-US" dirty="0"/>
              <a:t> within lysosomes in the macrophage-monocyte phagocyte lineage.</a:t>
            </a:r>
          </a:p>
          <a:p>
            <a:r>
              <a:rPr lang="en-US" dirty="0" smtClean="0"/>
              <a:t>Affected </a:t>
            </a:r>
            <a:r>
              <a:rPr lang="en-US" dirty="0"/>
              <a:t>cells become enlarged, sometimes up to 90 </a:t>
            </a:r>
            <a:r>
              <a:rPr lang="en-US" dirty="0" err="1"/>
              <a:t>μm</a:t>
            </a:r>
            <a:r>
              <a:rPr lang="en-US" dirty="0"/>
              <a:t> in diameter (normal 10-30)</a:t>
            </a:r>
          </a:p>
          <a:p>
            <a:r>
              <a:rPr lang="en-US" dirty="0" smtClean="0"/>
              <a:t>85</a:t>
            </a:r>
            <a:r>
              <a:rPr lang="en-US" dirty="0"/>
              <a:t>% of cases has an extremely poor prognosis, with most cases being fatal by the age of 18 months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79210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Niemann</a:t>
            </a:r>
            <a:r>
              <a:rPr lang="en-US" dirty="0"/>
              <a:t>-Pick disease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 descr="Image result for niemann pick brain histolog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00808"/>
            <a:ext cx="5143423" cy="38884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3037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Study</a:t>
            </a:r>
            <a:r>
              <a:rPr lang="hr-HR" dirty="0"/>
              <a:t> on </a:t>
            </a:r>
            <a:r>
              <a:rPr lang="hr-HR" dirty="0" err="1"/>
              <a:t>Mice</a:t>
            </a:r>
            <a:r>
              <a:rPr lang="hr-HR" dirty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lvl="0">
              <a:lnSpc>
                <a:spcPct val="120000"/>
              </a:lnSpc>
            </a:pPr>
            <a:r>
              <a:rPr lang="hr-HR" sz="1900" dirty="0" err="1"/>
              <a:t>therapy</a:t>
            </a:r>
            <a:r>
              <a:rPr lang="hr-HR" sz="1900" dirty="0"/>
              <a:t> </a:t>
            </a:r>
            <a:r>
              <a:rPr lang="hr-HR" sz="1900" dirty="0" err="1"/>
              <a:t>involved</a:t>
            </a:r>
            <a:r>
              <a:rPr lang="hr-HR" sz="1900" dirty="0"/>
              <a:t> </a:t>
            </a:r>
            <a:r>
              <a:rPr lang="hr-HR" sz="1900" dirty="0" err="1"/>
              <a:t>inserting</a:t>
            </a:r>
            <a:r>
              <a:rPr lang="hr-HR" sz="1900" dirty="0"/>
              <a:t> a </a:t>
            </a:r>
            <a:r>
              <a:rPr lang="hr-HR" sz="1900" dirty="0" err="1"/>
              <a:t>functional</a:t>
            </a:r>
            <a:r>
              <a:rPr lang="hr-HR" sz="1900" dirty="0"/>
              <a:t> </a:t>
            </a:r>
            <a:r>
              <a:rPr lang="hr-HR" sz="1900" dirty="0" err="1"/>
              <a:t>copy</a:t>
            </a:r>
            <a:r>
              <a:rPr lang="hr-HR" sz="1900" dirty="0"/>
              <a:t> </a:t>
            </a:r>
            <a:r>
              <a:rPr lang="hr-HR" sz="1900" dirty="0" err="1"/>
              <a:t>of</a:t>
            </a:r>
            <a:r>
              <a:rPr lang="hr-HR" sz="1900" dirty="0"/>
              <a:t> </a:t>
            </a:r>
            <a:r>
              <a:rPr lang="hr-HR" sz="1900" dirty="0" err="1"/>
              <a:t>the</a:t>
            </a:r>
            <a:r>
              <a:rPr lang="hr-HR" sz="1900" dirty="0"/>
              <a:t> NPC1 gene </a:t>
            </a:r>
            <a:r>
              <a:rPr lang="hr-HR" sz="1900" dirty="0" err="1"/>
              <a:t>into</a:t>
            </a:r>
            <a:r>
              <a:rPr lang="hr-HR" sz="1900" dirty="0"/>
              <a:t> </a:t>
            </a:r>
            <a:r>
              <a:rPr lang="hr-HR" sz="1900" dirty="0" err="1"/>
              <a:t>mice</a:t>
            </a:r>
            <a:r>
              <a:rPr lang="hr-HR" sz="1900" dirty="0"/>
              <a:t> </a:t>
            </a:r>
            <a:r>
              <a:rPr lang="hr-HR" sz="1900" dirty="0" err="1"/>
              <a:t>with</a:t>
            </a:r>
            <a:r>
              <a:rPr lang="hr-HR" sz="1900" dirty="0"/>
              <a:t> </a:t>
            </a:r>
            <a:r>
              <a:rPr lang="hr-HR" sz="1900" dirty="0" err="1"/>
              <a:t>the</a:t>
            </a:r>
            <a:r>
              <a:rPr lang="hr-HR" sz="1900" dirty="0"/>
              <a:t> </a:t>
            </a:r>
            <a:r>
              <a:rPr lang="hr-HR" sz="1900" dirty="0" err="1"/>
              <a:t>disease</a:t>
            </a:r>
            <a:endParaRPr lang="hr-HR" sz="1900" dirty="0"/>
          </a:p>
          <a:p>
            <a:pPr lvl="0">
              <a:lnSpc>
                <a:spcPct val="120000"/>
              </a:lnSpc>
            </a:pPr>
            <a:r>
              <a:rPr lang="hr-HR" sz="1900" dirty="0" err="1"/>
              <a:t>used</a:t>
            </a:r>
            <a:r>
              <a:rPr lang="hr-HR" sz="1900" dirty="0"/>
              <a:t> a </a:t>
            </a:r>
            <a:r>
              <a:rPr lang="hr-HR" sz="1900" dirty="0" err="1"/>
              <a:t>non</a:t>
            </a:r>
            <a:r>
              <a:rPr lang="hr-HR" sz="1900" dirty="0"/>
              <a:t>-</a:t>
            </a:r>
            <a:r>
              <a:rPr lang="hr-HR" sz="1900" dirty="0" err="1"/>
              <a:t>disease</a:t>
            </a:r>
            <a:r>
              <a:rPr lang="hr-HR" sz="1900" dirty="0"/>
              <a:t>-</a:t>
            </a:r>
            <a:r>
              <a:rPr lang="hr-HR" sz="1900" dirty="0" err="1"/>
              <a:t>causing</a:t>
            </a:r>
            <a:r>
              <a:rPr lang="hr-HR" sz="1900" dirty="0"/>
              <a:t> virus </a:t>
            </a:r>
            <a:r>
              <a:rPr lang="hr-HR" sz="1900" dirty="0" err="1"/>
              <a:t>called</a:t>
            </a:r>
            <a:r>
              <a:rPr lang="hr-HR" sz="1900" dirty="0"/>
              <a:t> </a:t>
            </a:r>
            <a:r>
              <a:rPr lang="hr-HR" sz="1900" dirty="0" err="1" smtClean="0"/>
              <a:t>the</a:t>
            </a:r>
            <a:r>
              <a:rPr lang="hr-HR" sz="1900" dirty="0" smtClean="0"/>
              <a:t> </a:t>
            </a:r>
            <a:r>
              <a:rPr lang="hr-HR" sz="1900" dirty="0" err="1" smtClean="0"/>
              <a:t>adeno</a:t>
            </a:r>
            <a:r>
              <a:rPr lang="hr-HR" sz="1900" dirty="0" smtClean="0"/>
              <a:t>-</a:t>
            </a:r>
            <a:r>
              <a:rPr lang="hr-HR" sz="1900" dirty="0" err="1" smtClean="0"/>
              <a:t>associated</a:t>
            </a:r>
            <a:r>
              <a:rPr lang="hr-HR" sz="1900" dirty="0" smtClean="0"/>
              <a:t> </a:t>
            </a:r>
            <a:r>
              <a:rPr lang="hr-HR" sz="1900" dirty="0" err="1" smtClean="0"/>
              <a:t>virus</a:t>
            </a:r>
            <a:r>
              <a:rPr lang="hr-HR" sz="1900" dirty="0" smtClean="0"/>
              <a:t> </a:t>
            </a:r>
            <a:r>
              <a:rPr lang="hr-HR" sz="1900" dirty="0" err="1" smtClean="0"/>
              <a:t>serotype</a:t>
            </a:r>
            <a:r>
              <a:rPr lang="hr-HR" sz="1900" dirty="0" smtClean="0"/>
              <a:t> 9 (AAV9)</a:t>
            </a:r>
            <a:r>
              <a:rPr lang="hr-HR" sz="1900" dirty="0"/>
              <a:t> to transfer </a:t>
            </a:r>
            <a:r>
              <a:rPr lang="hr-HR" sz="1900" dirty="0" err="1"/>
              <a:t>functioning</a:t>
            </a:r>
            <a:r>
              <a:rPr lang="hr-HR" sz="1900" dirty="0"/>
              <a:t> NPC1 to </a:t>
            </a:r>
            <a:r>
              <a:rPr lang="hr-HR" sz="1900" dirty="0" err="1"/>
              <a:t>the</a:t>
            </a:r>
            <a:r>
              <a:rPr lang="hr-HR" sz="1900" dirty="0"/>
              <a:t> </a:t>
            </a:r>
            <a:r>
              <a:rPr lang="hr-HR" sz="1900" dirty="0" err="1"/>
              <a:t>cells</a:t>
            </a:r>
            <a:endParaRPr lang="hr-HR" sz="1900" dirty="0"/>
          </a:p>
          <a:p>
            <a:pPr lvl="0">
              <a:lnSpc>
                <a:spcPct val="120000"/>
              </a:lnSpc>
            </a:pPr>
            <a:r>
              <a:rPr lang="hr-HR" sz="1900" dirty="0"/>
              <a:t>a </a:t>
            </a:r>
            <a:r>
              <a:rPr lang="hr-HR" sz="1900" dirty="0" err="1"/>
              <a:t>functioning</a:t>
            </a:r>
            <a:r>
              <a:rPr lang="hr-HR" sz="1900" dirty="0"/>
              <a:t> NPC1 gene </a:t>
            </a:r>
            <a:r>
              <a:rPr lang="hr-HR" sz="1900" dirty="0" err="1"/>
              <a:t>successfully</a:t>
            </a:r>
            <a:r>
              <a:rPr lang="hr-HR" sz="1900" dirty="0"/>
              <a:t> </a:t>
            </a:r>
            <a:r>
              <a:rPr lang="hr-HR" sz="1900" dirty="0" err="1"/>
              <a:t>crossed</a:t>
            </a:r>
            <a:r>
              <a:rPr lang="hr-HR" sz="1900" dirty="0"/>
              <a:t> </a:t>
            </a:r>
            <a:r>
              <a:rPr lang="hr-HR" sz="1900" dirty="0" err="1"/>
              <a:t>the</a:t>
            </a:r>
            <a:r>
              <a:rPr lang="hr-HR" sz="1900" dirty="0"/>
              <a:t> </a:t>
            </a:r>
            <a:r>
              <a:rPr lang="hr-HR" sz="1900" dirty="0" err="1"/>
              <a:t>blood</a:t>
            </a:r>
            <a:r>
              <a:rPr lang="hr-HR" sz="1900" dirty="0"/>
              <a:t>-</a:t>
            </a:r>
            <a:r>
              <a:rPr lang="hr-HR" sz="1900" dirty="0" err="1"/>
              <a:t>brain</a:t>
            </a:r>
            <a:r>
              <a:rPr lang="hr-HR" sz="1900" dirty="0"/>
              <a:t> </a:t>
            </a:r>
            <a:r>
              <a:rPr lang="hr-HR" sz="1900" dirty="0" err="1"/>
              <a:t>barrier</a:t>
            </a:r>
            <a:r>
              <a:rPr lang="hr-HR" sz="1900" dirty="0"/>
              <a:t>, </a:t>
            </a:r>
            <a:r>
              <a:rPr lang="hr-HR" sz="1900" dirty="0" err="1"/>
              <a:t>reaching</a:t>
            </a:r>
            <a:r>
              <a:rPr lang="hr-HR" sz="1900" dirty="0"/>
              <a:t> </a:t>
            </a:r>
            <a:r>
              <a:rPr lang="hr-HR" sz="1900" dirty="0" err="1"/>
              <a:t>cells</a:t>
            </a:r>
            <a:r>
              <a:rPr lang="hr-HR" sz="1900" dirty="0"/>
              <a:t> </a:t>
            </a:r>
            <a:r>
              <a:rPr lang="hr-HR" sz="1900" dirty="0" err="1"/>
              <a:t>in</a:t>
            </a:r>
            <a:r>
              <a:rPr lang="hr-HR" sz="1900" dirty="0"/>
              <a:t> </a:t>
            </a:r>
            <a:r>
              <a:rPr lang="hr-HR" sz="1900" dirty="0" err="1"/>
              <a:t>the</a:t>
            </a:r>
            <a:r>
              <a:rPr lang="hr-HR" sz="1900" dirty="0"/>
              <a:t> </a:t>
            </a:r>
            <a:r>
              <a:rPr lang="hr-HR" sz="1900" dirty="0" err="1"/>
              <a:t>brain</a:t>
            </a:r>
            <a:r>
              <a:rPr lang="hr-HR" sz="1900" dirty="0"/>
              <a:t> </a:t>
            </a:r>
            <a:r>
              <a:rPr lang="hr-HR" sz="1900" dirty="0" err="1"/>
              <a:t>and</a:t>
            </a:r>
            <a:r>
              <a:rPr lang="hr-HR" sz="1900" dirty="0"/>
              <a:t> </a:t>
            </a:r>
            <a:r>
              <a:rPr lang="hr-HR" sz="1900" dirty="0" err="1"/>
              <a:t>elsewhere</a:t>
            </a:r>
            <a:endParaRPr lang="hr-HR" sz="1900" dirty="0"/>
          </a:p>
          <a:p>
            <a:pPr lvl="0">
              <a:lnSpc>
                <a:spcPct val="120000"/>
              </a:lnSpc>
            </a:pPr>
            <a:r>
              <a:rPr lang="hr-HR" sz="1900" dirty="0" err="1"/>
              <a:t>Once</a:t>
            </a:r>
            <a:r>
              <a:rPr lang="hr-HR" sz="1900" dirty="0"/>
              <a:t> </a:t>
            </a:r>
            <a:r>
              <a:rPr lang="hr-HR" sz="1900" dirty="0" err="1"/>
              <a:t>inside</a:t>
            </a:r>
            <a:r>
              <a:rPr lang="hr-HR" sz="1900" dirty="0"/>
              <a:t> </a:t>
            </a:r>
            <a:r>
              <a:rPr lang="hr-HR" sz="1900" dirty="0" err="1"/>
              <a:t>cells</a:t>
            </a:r>
            <a:r>
              <a:rPr lang="hr-HR" sz="1900" dirty="0"/>
              <a:t>, </a:t>
            </a:r>
            <a:r>
              <a:rPr lang="hr-HR" sz="1900" dirty="0" err="1"/>
              <a:t>the</a:t>
            </a:r>
            <a:r>
              <a:rPr lang="hr-HR" sz="1900" dirty="0"/>
              <a:t> </a:t>
            </a:r>
            <a:r>
              <a:rPr lang="hr-HR" sz="1900" dirty="0" err="1"/>
              <a:t>normal</a:t>
            </a:r>
            <a:r>
              <a:rPr lang="hr-HR" sz="1900" dirty="0"/>
              <a:t> NPC1 gene </a:t>
            </a:r>
            <a:r>
              <a:rPr lang="hr-HR" sz="1900" dirty="0" err="1"/>
              <a:t>was</a:t>
            </a:r>
            <a:r>
              <a:rPr lang="hr-HR" sz="1900" dirty="0"/>
              <a:t> </a:t>
            </a:r>
            <a:r>
              <a:rPr lang="hr-HR" sz="1900" dirty="0" err="1"/>
              <a:t>then</a:t>
            </a:r>
            <a:r>
              <a:rPr lang="hr-HR" sz="1900" dirty="0"/>
              <a:t> </a:t>
            </a:r>
            <a:r>
              <a:rPr lang="hr-HR" sz="1900" dirty="0" err="1"/>
              <a:t>able</a:t>
            </a:r>
            <a:r>
              <a:rPr lang="hr-HR" sz="1900" dirty="0"/>
              <a:t> to </a:t>
            </a:r>
            <a:r>
              <a:rPr lang="hr-HR" sz="1900" dirty="0" err="1"/>
              <a:t>make</a:t>
            </a:r>
            <a:r>
              <a:rPr lang="hr-HR" sz="1900" dirty="0"/>
              <a:t> </a:t>
            </a:r>
            <a:r>
              <a:rPr lang="hr-HR" sz="1900" dirty="0" err="1"/>
              <a:t>the</a:t>
            </a:r>
            <a:r>
              <a:rPr lang="hr-HR" sz="1900" dirty="0"/>
              <a:t> </a:t>
            </a:r>
            <a:r>
              <a:rPr lang="hr-HR" sz="1900" dirty="0" err="1"/>
              <a:t>functional</a:t>
            </a:r>
            <a:r>
              <a:rPr lang="hr-HR" sz="1900" dirty="0"/>
              <a:t> NPC1 protein to </a:t>
            </a:r>
            <a:r>
              <a:rPr lang="hr-HR" sz="1900" dirty="0" err="1"/>
              <a:t>correct</a:t>
            </a:r>
            <a:r>
              <a:rPr lang="hr-HR" sz="1900" dirty="0"/>
              <a:t> </a:t>
            </a:r>
            <a:r>
              <a:rPr lang="hr-HR" sz="1900" dirty="0" err="1"/>
              <a:t>the</a:t>
            </a:r>
            <a:r>
              <a:rPr lang="hr-HR" sz="1900" dirty="0"/>
              <a:t> </a:t>
            </a:r>
            <a:r>
              <a:rPr lang="hr-HR" sz="1900" dirty="0" err="1"/>
              <a:t>cell</a:t>
            </a:r>
            <a:r>
              <a:rPr lang="hr-HR" sz="1900" dirty="0"/>
              <a:t> </a:t>
            </a:r>
            <a:r>
              <a:rPr lang="hr-HR" sz="1900" dirty="0" err="1"/>
              <a:t>defects</a:t>
            </a:r>
            <a:r>
              <a:rPr lang="hr-HR" sz="1900" dirty="0"/>
              <a:t>. </a:t>
            </a:r>
          </a:p>
          <a:p>
            <a:pPr lvl="0">
              <a:lnSpc>
                <a:spcPct val="120000"/>
              </a:lnSpc>
            </a:pPr>
            <a:r>
              <a:rPr lang="hr-HR" sz="1900" dirty="0" err="1"/>
              <a:t>the</a:t>
            </a:r>
            <a:r>
              <a:rPr lang="hr-HR" sz="1900" dirty="0"/>
              <a:t> </a:t>
            </a:r>
            <a:r>
              <a:rPr lang="hr-HR" sz="1900" dirty="0" err="1"/>
              <a:t>treated</a:t>
            </a:r>
            <a:r>
              <a:rPr lang="hr-HR" sz="1900" dirty="0"/>
              <a:t> </a:t>
            </a:r>
            <a:r>
              <a:rPr lang="hr-HR" sz="1900" dirty="0" err="1"/>
              <a:t>animals</a:t>
            </a:r>
            <a:r>
              <a:rPr lang="hr-HR" sz="1900" dirty="0"/>
              <a:t> </a:t>
            </a:r>
            <a:r>
              <a:rPr lang="hr-HR" sz="1900" dirty="0" err="1"/>
              <a:t>were</a:t>
            </a:r>
            <a:r>
              <a:rPr lang="hr-HR" sz="1900" dirty="0"/>
              <a:t> </a:t>
            </a:r>
            <a:r>
              <a:rPr lang="hr-HR" sz="1900" dirty="0" err="1"/>
              <a:t>then</a:t>
            </a:r>
            <a:r>
              <a:rPr lang="hr-HR" sz="1900" dirty="0"/>
              <a:t> </a:t>
            </a:r>
            <a:r>
              <a:rPr lang="hr-HR" sz="1900" dirty="0" err="1"/>
              <a:t>found</a:t>
            </a:r>
            <a:r>
              <a:rPr lang="hr-HR" sz="1900" dirty="0"/>
              <a:t> to </a:t>
            </a:r>
            <a:r>
              <a:rPr lang="hr-HR" sz="1900" dirty="0" err="1"/>
              <a:t>have</a:t>
            </a:r>
            <a:r>
              <a:rPr lang="hr-HR" sz="1900" dirty="0"/>
              <a:t> </a:t>
            </a:r>
            <a:r>
              <a:rPr lang="hr-HR" sz="1900" dirty="0" err="1"/>
              <a:t>less</a:t>
            </a:r>
            <a:r>
              <a:rPr lang="hr-HR" sz="1900" dirty="0"/>
              <a:t> </a:t>
            </a:r>
            <a:r>
              <a:rPr lang="hr-HR" sz="1900" dirty="0" err="1"/>
              <a:t>severe</a:t>
            </a:r>
            <a:r>
              <a:rPr lang="hr-HR" sz="1900" dirty="0"/>
              <a:t> NPC1 </a:t>
            </a:r>
            <a:r>
              <a:rPr lang="hr-HR" sz="1900" dirty="0" err="1" smtClean="0"/>
              <a:t>symptoms</a:t>
            </a:r>
            <a:endParaRPr lang="hr-HR" sz="1900" dirty="0"/>
          </a:p>
          <a:p>
            <a:pPr lvl="0">
              <a:lnSpc>
                <a:spcPct val="120000"/>
              </a:lnSpc>
            </a:pPr>
            <a:r>
              <a:rPr lang="hr-HR" sz="1900" dirty="0" err="1"/>
              <a:t>With</a:t>
            </a:r>
            <a:r>
              <a:rPr lang="hr-HR" sz="1900" dirty="0"/>
              <a:t> a </a:t>
            </a:r>
            <a:r>
              <a:rPr lang="hr-HR" sz="1900" dirty="0" err="1"/>
              <a:t>single</a:t>
            </a:r>
            <a:r>
              <a:rPr lang="hr-HR" sz="1900" dirty="0"/>
              <a:t> </a:t>
            </a:r>
            <a:r>
              <a:rPr lang="hr-HR" sz="1900" dirty="0" err="1"/>
              <a:t>injection</a:t>
            </a:r>
            <a:r>
              <a:rPr lang="hr-HR" sz="1900" dirty="0"/>
              <a:t>, </a:t>
            </a:r>
            <a:r>
              <a:rPr lang="hr-HR" sz="1900" dirty="0" err="1"/>
              <a:t>mice</a:t>
            </a:r>
            <a:r>
              <a:rPr lang="hr-HR" sz="1900" dirty="0"/>
              <a:t> </a:t>
            </a:r>
            <a:r>
              <a:rPr lang="hr-HR" sz="1900" dirty="0" err="1"/>
              <a:t>showed</a:t>
            </a:r>
            <a:r>
              <a:rPr lang="hr-HR" sz="1900" dirty="0"/>
              <a:t> </a:t>
            </a:r>
            <a:r>
              <a:rPr lang="hr-HR" sz="1900" dirty="0" err="1"/>
              <a:t>improvements</a:t>
            </a:r>
            <a:r>
              <a:rPr lang="hr-HR" sz="1900" dirty="0"/>
              <a:t> </a:t>
            </a:r>
            <a:r>
              <a:rPr lang="hr-HR" sz="1900" dirty="0" err="1"/>
              <a:t>in</a:t>
            </a:r>
            <a:r>
              <a:rPr lang="hr-HR" sz="1900" dirty="0"/>
              <a:t> motor </a:t>
            </a:r>
            <a:r>
              <a:rPr lang="hr-HR" sz="1900" dirty="0" err="1"/>
              <a:t>coordination</a:t>
            </a:r>
            <a:r>
              <a:rPr lang="hr-HR" sz="1900" dirty="0"/>
              <a:t>, </a:t>
            </a:r>
            <a:r>
              <a:rPr lang="hr-HR" sz="1900" dirty="0" err="1"/>
              <a:t>weight</a:t>
            </a:r>
            <a:r>
              <a:rPr lang="hr-HR" sz="1900" dirty="0"/>
              <a:t> </a:t>
            </a:r>
            <a:r>
              <a:rPr lang="hr-HR" sz="1900" dirty="0" err="1"/>
              <a:t>gain</a:t>
            </a:r>
            <a:r>
              <a:rPr lang="hr-HR" sz="1900" dirty="0"/>
              <a:t> </a:t>
            </a:r>
            <a:r>
              <a:rPr lang="hr-HR" sz="1900" dirty="0" err="1"/>
              <a:t>and</a:t>
            </a:r>
            <a:r>
              <a:rPr lang="hr-HR" sz="1900" dirty="0"/>
              <a:t> </a:t>
            </a:r>
            <a:r>
              <a:rPr lang="hr-HR" sz="1900" dirty="0" err="1"/>
              <a:t>longevity</a:t>
            </a:r>
            <a:endParaRPr lang="hr-HR" sz="1900" dirty="0"/>
          </a:p>
          <a:p>
            <a:pPr lvl="0">
              <a:lnSpc>
                <a:spcPct val="120000"/>
              </a:lnSpc>
            </a:pPr>
            <a:r>
              <a:rPr lang="hr-HR" sz="1900" dirty="0" err="1"/>
              <a:t>However</a:t>
            </a:r>
            <a:r>
              <a:rPr lang="hr-HR" sz="1900" dirty="0"/>
              <a:t>, to </a:t>
            </a:r>
            <a:r>
              <a:rPr lang="hr-HR" sz="1900" dirty="0" err="1"/>
              <a:t>be</a:t>
            </a:r>
            <a:r>
              <a:rPr lang="hr-HR" sz="1900" dirty="0"/>
              <a:t> </a:t>
            </a:r>
            <a:r>
              <a:rPr lang="hr-HR" sz="1900" dirty="0" err="1"/>
              <a:t>effective</a:t>
            </a:r>
            <a:r>
              <a:rPr lang="hr-HR" sz="1900" dirty="0"/>
              <a:t>, </a:t>
            </a:r>
            <a:r>
              <a:rPr lang="hr-HR" sz="1900" dirty="0" err="1"/>
              <a:t>compound</a:t>
            </a:r>
            <a:r>
              <a:rPr lang="hr-HR" sz="1900" dirty="0"/>
              <a:t> </a:t>
            </a:r>
            <a:r>
              <a:rPr lang="hr-HR" sz="1900" dirty="0" err="1"/>
              <a:t>has</a:t>
            </a:r>
            <a:r>
              <a:rPr lang="hr-HR" sz="1900" dirty="0"/>
              <a:t> to </a:t>
            </a:r>
            <a:r>
              <a:rPr lang="hr-HR" sz="1900" dirty="0" err="1"/>
              <a:t>be</a:t>
            </a:r>
            <a:r>
              <a:rPr lang="hr-HR" sz="1900" dirty="0"/>
              <a:t> </a:t>
            </a:r>
            <a:r>
              <a:rPr lang="hr-HR" sz="1900" dirty="0" err="1"/>
              <a:t>given</a:t>
            </a:r>
            <a:r>
              <a:rPr lang="hr-HR" sz="1900" dirty="0"/>
              <a:t> </a:t>
            </a:r>
            <a:r>
              <a:rPr lang="hr-HR" sz="1900" dirty="0" err="1"/>
              <a:t>three</a:t>
            </a:r>
            <a:r>
              <a:rPr lang="hr-HR" sz="1900" dirty="0"/>
              <a:t> </a:t>
            </a:r>
            <a:r>
              <a:rPr lang="hr-HR" sz="1900" dirty="0" err="1"/>
              <a:t>times</a:t>
            </a:r>
            <a:r>
              <a:rPr lang="hr-HR" sz="1900" dirty="0"/>
              <a:t> a </a:t>
            </a:r>
            <a:r>
              <a:rPr lang="hr-HR" sz="1900" dirty="0" err="1"/>
              <a:t>week</a:t>
            </a:r>
            <a:r>
              <a:rPr lang="hr-HR" sz="1900" dirty="0"/>
              <a:t> for </a:t>
            </a:r>
            <a:r>
              <a:rPr lang="hr-HR" sz="1900" dirty="0" err="1"/>
              <a:t>the</a:t>
            </a:r>
            <a:r>
              <a:rPr lang="hr-HR" sz="1900" dirty="0"/>
              <a:t> </a:t>
            </a:r>
            <a:r>
              <a:rPr lang="hr-HR" sz="1900" dirty="0" err="1"/>
              <a:t>life</a:t>
            </a:r>
            <a:r>
              <a:rPr lang="hr-HR" sz="1900" dirty="0"/>
              <a:t> </a:t>
            </a:r>
            <a:r>
              <a:rPr lang="hr-HR" sz="1900" dirty="0" err="1"/>
              <a:t>of</a:t>
            </a:r>
            <a:r>
              <a:rPr lang="hr-HR" sz="1900" dirty="0"/>
              <a:t> </a:t>
            </a:r>
            <a:r>
              <a:rPr lang="hr-HR" sz="1900" dirty="0" err="1"/>
              <a:t>the</a:t>
            </a:r>
            <a:r>
              <a:rPr lang="hr-HR" sz="1900" dirty="0"/>
              <a:t> </a:t>
            </a:r>
            <a:r>
              <a:rPr lang="hr-HR" sz="1900" dirty="0" err="1"/>
              <a:t>mouse</a:t>
            </a:r>
            <a:r>
              <a:rPr lang="hr-HR" sz="1900" dirty="0"/>
              <a:t> </a:t>
            </a:r>
            <a:r>
              <a:rPr lang="hr-HR" sz="1900" dirty="0" err="1"/>
              <a:t>and</a:t>
            </a:r>
            <a:r>
              <a:rPr lang="hr-HR" sz="1900" dirty="0"/>
              <a:t> </a:t>
            </a:r>
            <a:r>
              <a:rPr lang="hr-HR" sz="1900" dirty="0" err="1"/>
              <a:t>does</a:t>
            </a:r>
            <a:r>
              <a:rPr lang="hr-HR" sz="1900" dirty="0"/>
              <a:t> </a:t>
            </a:r>
            <a:r>
              <a:rPr lang="hr-HR" sz="1900" dirty="0" err="1"/>
              <a:t>not</a:t>
            </a:r>
            <a:r>
              <a:rPr lang="hr-HR" sz="1900" dirty="0"/>
              <a:t> provide a </a:t>
            </a:r>
            <a:r>
              <a:rPr lang="hr-HR" sz="1900" dirty="0" err="1"/>
              <a:t>true</a:t>
            </a:r>
            <a:r>
              <a:rPr lang="hr-HR" sz="1900" dirty="0"/>
              <a:t> cure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02143727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34</TotalTime>
  <Words>296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Horizon</vt:lpstr>
      <vt:lpstr>Gene Therapy – Virus Vectors</vt:lpstr>
      <vt:lpstr>gene Therapy - Overview</vt:lpstr>
      <vt:lpstr>How does gene therapy work?</vt:lpstr>
      <vt:lpstr>rISK fACTORS</vt:lpstr>
      <vt:lpstr>Pseudotyping</vt:lpstr>
      <vt:lpstr>PowerPoint Presentation</vt:lpstr>
      <vt:lpstr>Niemann-Pick disease</vt:lpstr>
      <vt:lpstr>Niemann-Pick disease</vt:lpstr>
      <vt:lpstr>Study on Mice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 Therapy – Virus Vectors</dc:title>
  <dc:creator>student</dc:creator>
  <cp:lastModifiedBy>student</cp:lastModifiedBy>
  <cp:revision>4</cp:revision>
  <dcterms:created xsi:type="dcterms:W3CDTF">2020-01-29T11:01:19Z</dcterms:created>
  <dcterms:modified xsi:type="dcterms:W3CDTF">2020-01-29T11:35:55Z</dcterms:modified>
</cp:coreProperties>
</file>