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68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D1468C-0469-4A9D-AD0D-68CDD48B2F28}" type="datetimeFigureOut">
              <a:rPr lang="hr-HR" smtClean="0"/>
              <a:t>29.1.2020.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2F78A8-2AAF-4CDE-8A61-8391E255FDD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 err="1" smtClean="0"/>
              <a:t>Clinical</a:t>
            </a:r>
            <a:r>
              <a:rPr lang="hr-HR" b="1" dirty="0" smtClean="0"/>
              <a:t> </a:t>
            </a:r>
            <a:r>
              <a:rPr lang="hr-HR" b="1" dirty="0" err="1" smtClean="0"/>
              <a:t>Applications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Daniel – Adriana – </a:t>
            </a:r>
            <a:r>
              <a:rPr lang="hr-HR" dirty="0" err="1" smtClean="0"/>
              <a:t>Sophia</a:t>
            </a:r>
            <a:r>
              <a:rPr lang="hr-HR" dirty="0" smtClean="0"/>
              <a:t> - Kim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963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1800" dirty="0" err="1" smtClean="0"/>
              <a:t>Isolation</a:t>
            </a:r>
            <a:r>
              <a:rPr lang="hr-HR" sz="1800" dirty="0" smtClean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ctDNA</a:t>
            </a:r>
            <a:r>
              <a:rPr lang="hr-HR" sz="1800" dirty="0"/>
              <a:t> </a:t>
            </a:r>
          </a:p>
          <a:p>
            <a:pPr lvl="0">
              <a:lnSpc>
                <a:spcPct val="150000"/>
              </a:lnSpc>
            </a:pPr>
            <a:r>
              <a:rPr lang="hr-HR" sz="1800" dirty="0" err="1"/>
              <a:t>Isolation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germline</a:t>
            </a:r>
            <a:r>
              <a:rPr lang="hr-HR" sz="1800" dirty="0"/>
              <a:t> DNA </a:t>
            </a:r>
          </a:p>
          <a:p>
            <a:pPr lvl="0">
              <a:lnSpc>
                <a:spcPct val="150000"/>
              </a:lnSpc>
            </a:pPr>
            <a:r>
              <a:rPr lang="hr-HR" sz="1800" dirty="0" err="1"/>
              <a:t>Targeted</a:t>
            </a:r>
            <a:r>
              <a:rPr lang="hr-HR" sz="1800" dirty="0"/>
              <a:t> </a:t>
            </a:r>
            <a:r>
              <a:rPr lang="hr-HR" sz="1800" dirty="0" err="1"/>
              <a:t>capture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sequencing</a:t>
            </a:r>
            <a:r>
              <a:rPr lang="hr-HR" sz="1800" dirty="0"/>
              <a:t> </a:t>
            </a:r>
          </a:p>
          <a:p>
            <a:pPr lvl="0">
              <a:lnSpc>
                <a:spcPct val="150000"/>
              </a:lnSpc>
            </a:pPr>
            <a:r>
              <a:rPr lang="hr-HR" sz="1800" dirty="0" err="1"/>
              <a:t>Comparison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genomic</a:t>
            </a:r>
            <a:r>
              <a:rPr lang="hr-HR" sz="1800" dirty="0"/>
              <a:t> </a:t>
            </a:r>
            <a:r>
              <a:rPr lang="hr-HR" sz="1800" dirty="0" err="1"/>
              <a:t>alterations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CSF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endParaRPr lang="hr-HR" sz="1800" dirty="0"/>
          </a:p>
          <a:p>
            <a:pPr lvl="0">
              <a:lnSpc>
                <a:spcPct val="150000"/>
              </a:lnSpc>
            </a:pPr>
            <a:r>
              <a:rPr lang="hr-HR" sz="1800" dirty="0" err="1"/>
              <a:t>Statistical</a:t>
            </a:r>
            <a:r>
              <a:rPr lang="hr-HR" sz="1800" dirty="0"/>
              <a:t> </a:t>
            </a:r>
            <a:r>
              <a:rPr lang="hr-HR" sz="1800" dirty="0" err="1"/>
              <a:t>analysis</a:t>
            </a:r>
            <a:endParaRPr lang="hr-HR" sz="1800" dirty="0"/>
          </a:p>
          <a:p>
            <a:pPr>
              <a:lnSpc>
                <a:spcPct val="150000"/>
              </a:lnSpc>
            </a:pPr>
            <a:endParaRPr lang="hr-H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Processing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61679"/>
            <a:ext cx="24622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1800" dirty="0" err="1"/>
              <a:t>study</a:t>
            </a:r>
            <a:r>
              <a:rPr lang="hr-HR" sz="1800" dirty="0"/>
              <a:t> </a:t>
            </a:r>
            <a:r>
              <a:rPr lang="hr-HR" sz="1800" dirty="0" err="1"/>
              <a:t>shows</a:t>
            </a:r>
            <a:r>
              <a:rPr lang="hr-HR" sz="1800" dirty="0"/>
              <a:t> </a:t>
            </a:r>
            <a:r>
              <a:rPr lang="hr-HR" sz="1800" dirty="0" err="1"/>
              <a:t>that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r>
              <a:rPr lang="hr-HR" sz="1800" dirty="0"/>
              <a:t>-</a:t>
            </a:r>
            <a:r>
              <a:rPr lang="hr-HR" sz="1800" dirty="0" err="1"/>
              <a:t>derived</a:t>
            </a:r>
            <a:r>
              <a:rPr lang="hr-HR" sz="1800" dirty="0"/>
              <a:t> DNA </a:t>
            </a:r>
            <a:r>
              <a:rPr lang="hr-HR" sz="1800" dirty="0" err="1"/>
              <a:t>in</a:t>
            </a:r>
            <a:r>
              <a:rPr lang="hr-HR" sz="1800" dirty="0"/>
              <a:t> CSF </a:t>
            </a:r>
            <a:r>
              <a:rPr lang="hr-HR" sz="1800" dirty="0" err="1"/>
              <a:t>from</a:t>
            </a:r>
            <a:r>
              <a:rPr lang="hr-HR" sz="1800" dirty="0"/>
              <a:t> </a:t>
            </a:r>
            <a:r>
              <a:rPr lang="hr-HR" sz="1800" dirty="0" err="1"/>
              <a:t>patients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glioma</a:t>
            </a:r>
            <a:r>
              <a:rPr lang="hr-HR" sz="1800" dirty="0"/>
              <a:t> </a:t>
            </a:r>
            <a:r>
              <a:rPr lang="hr-HR" sz="1800" dirty="0" err="1"/>
              <a:t>provides</a:t>
            </a:r>
            <a:r>
              <a:rPr lang="hr-HR" sz="1800" dirty="0"/>
              <a:t> a </a:t>
            </a:r>
            <a:r>
              <a:rPr lang="hr-HR" sz="1800" dirty="0" err="1"/>
              <a:t>comprehensive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genetically</a:t>
            </a:r>
            <a:r>
              <a:rPr lang="hr-HR" sz="1800" dirty="0"/>
              <a:t> </a:t>
            </a:r>
            <a:r>
              <a:rPr lang="hr-HR" sz="1800" dirty="0" err="1"/>
              <a:t>faithful</a:t>
            </a:r>
            <a:r>
              <a:rPr lang="hr-HR" sz="1800" dirty="0"/>
              <a:t> </a:t>
            </a:r>
            <a:r>
              <a:rPr lang="hr-HR" sz="1800" dirty="0" err="1"/>
              <a:t>representation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r>
              <a:rPr lang="hr-HR" sz="1800" dirty="0"/>
              <a:t> genome at </a:t>
            </a:r>
            <a:r>
              <a:rPr lang="hr-HR" sz="1800" dirty="0" err="1"/>
              <a:t>the</a:t>
            </a:r>
            <a:r>
              <a:rPr lang="hr-HR" sz="1800" dirty="0"/>
              <a:t> time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CSF </a:t>
            </a:r>
            <a:r>
              <a:rPr lang="hr-HR" sz="1800" dirty="0" err="1"/>
              <a:t>collection</a:t>
            </a:r>
            <a:r>
              <a:rPr lang="hr-HR" sz="1800" dirty="0"/>
              <a:t>. </a:t>
            </a:r>
          </a:p>
          <a:p>
            <a:pPr lvl="0">
              <a:lnSpc>
                <a:spcPct val="150000"/>
              </a:lnSpc>
            </a:pP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frequency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type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alterations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CSF </a:t>
            </a:r>
            <a:r>
              <a:rPr lang="hr-HR" sz="1800" dirty="0" err="1"/>
              <a:t>closely</a:t>
            </a:r>
            <a:r>
              <a:rPr lang="hr-HR" sz="1800" dirty="0"/>
              <a:t> </a:t>
            </a:r>
            <a:r>
              <a:rPr lang="hr-HR" sz="1800" dirty="0" err="1"/>
              <a:t>resembled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genomic</a:t>
            </a:r>
            <a:r>
              <a:rPr lang="hr-HR" sz="1800" dirty="0"/>
              <a:t> </a:t>
            </a:r>
            <a:r>
              <a:rPr lang="hr-HR" sz="1800" dirty="0" err="1"/>
              <a:t>landscape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diffuse</a:t>
            </a:r>
            <a:r>
              <a:rPr lang="hr-HR" sz="1800" dirty="0"/>
              <a:t> </a:t>
            </a:r>
            <a:r>
              <a:rPr lang="hr-HR" sz="1800" dirty="0" err="1"/>
              <a:t>glioma</a:t>
            </a:r>
            <a:endParaRPr lang="hr-HR" sz="1800" dirty="0"/>
          </a:p>
          <a:p>
            <a:pPr lvl="0">
              <a:lnSpc>
                <a:spcPct val="150000"/>
              </a:lnSpc>
            </a:pPr>
            <a:r>
              <a:rPr lang="hr-HR" sz="1800" dirty="0" err="1"/>
              <a:t>observed</a:t>
            </a:r>
            <a:r>
              <a:rPr lang="hr-HR" sz="1800" dirty="0"/>
              <a:t> </a:t>
            </a:r>
            <a:r>
              <a:rPr lang="hr-HR" sz="1800" dirty="0" err="1"/>
              <a:t>high</a:t>
            </a:r>
            <a:r>
              <a:rPr lang="hr-HR" sz="1800" dirty="0"/>
              <a:t> </a:t>
            </a:r>
            <a:r>
              <a:rPr lang="hr-HR" sz="1800" dirty="0" err="1"/>
              <a:t>concordance</a:t>
            </a:r>
            <a:r>
              <a:rPr lang="hr-HR" sz="1800" dirty="0"/>
              <a:t> </a:t>
            </a:r>
            <a:r>
              <a:rPr lang="hr-HR" sz="1800" dirty="0" err="1"/>
              <a:t>between</a:t>
            </a:r>
            <a:r>
              <a:rPr lang="hr-HR" sz="1800" dirty="0"/>
              <a:t> CSF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r>
              <a:rPr lang="hr-HR" sz="1800" dirty="0"/>
              <a:t> DNA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patients</a:t>
            </a:r>
            <a:r>
              <a:rPr lang="hr-HR" sz="1800" dirty="0"/>
              <a:t> </a:t>
            </a:r>
            <a:r>
              <a:rPr lang="hr-HR" sz="1800" dirty="0" err="1"/>
              <a:t>who</a:t>
            </a:r>
            <a:r>
              <a:rPr lang="hr-HR" sz="1800" dirty="0"/>
              <a:t> </a:t>
            </a:r>
            <a:r>
              <a:rPr lang="hr-HR" sz="1800" dirty="0" err="1"/>
              <a:t>underwent</a:t>
            </a:r>
            <a:r>
              <a:rPr lang="hr-HR" sz="1800" dirty="0"/>
              <a:t> </a:t>
            </a:r>
            <a:r>
              <a:rPr lang="hr-HR" sz="1800" dirty="0" err="1"/>
              <a:t>both</a:t>
            </a:r>
            <a:r>
              <a:rPr lang="hr-HR" sz="1800" dirty="0"/>
              <a:t> </a:t>
            </a:r>
            <a:r>
              <a:rPr lang="hr-HR" sz="1800" dirty="0" err="1"/>
              <a:t>lumbar</a:t>
            </a:r>
            <a:r>
              <a:rPr lang="hr-HR" sz="1800" dirty="0"/>
              <a:t> </a:t>
            </a:r>
            <a:r>
              <a:rPr lang="hr-HR" sz="1800" dirty="0" err="1"/>
              <a:t>puncture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neurosurgical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r>
              <a:rPr lang="hr-HR" sz="1800" dirty="0"/>
              <a:t> </a:t>
            </a:r>
            <a:r>
              <a:rPr lang="hr-HR" sz="1800" dirty="0" err="1"/>
              <a:t>resection</a:t>
            </a:r>
            <a:r>
              <a:rPr lang="hr-HR" sz="1800" dirty="0"/>
              <a:t> </a:t>
            </a:r>
            <a:r>
              <a:rPr lang="hr-HR" sz="1800" dirty="0" err="1"/>
              <a:t>within</a:t>
            </a:r>
            <a:r>
              <a:rPr lang="hr-HR" sz="1800" dirty="0"/>
              <a:t> a </a:t>
            </a:r>
            <a:r>
              <a:rPr lang="hr-HR" sz="1800" dirty="0" err="1"/>
              <a:t>few</a:t>
            </a:r>
            <a:r>
              <a:rPr lang="hr-HR" sz="1800" dirty="0"/>
              <a:t> </a:t>
            </a:r>
            <a:r>
              <a:rPr lang="hr-HR" sz="1800" dirty="0" err="1"/>
              <a:t>weeks</a:t>
            </a:r>
            <a:endParaRPr lang="hr-HR" sz="1800" dirty="0"/>
          </a:p>
          <a:p>
            <a:pPr>
              <a:lnSpc>
                <a:spcPct val="150000"/>
              </a:lnSpc>
            </a:pPr>
            <a:endParaRPr lang="hr-H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Outcome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877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88292-93C7-A24D-B7BC-4C215A36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NGS in pre-</a:t>
            </a:r>
            <a:r>
              <a:rPr lang="sr-Latn-RS" dirty="0" err="1"/>
              <a:t>natal</a:t>
            </a:r>
            <a:r>
              <a:rPr lang="sr-Latn-RS" dirty="0"/>
              <a:t> </a:t>
            </a:r>
            <a:r>
              <a:rPr lang="sr-Latn-RS" dirty="0" err="1"/>
              <a:t>diagnostics</a:t>
            </a: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7F2BDD-1ACD-EF48-B30F-ED9F3B58F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 smtClean="0"/>
              <a:t>Adriana</a:t>
            </a:r>
            <a:r>
              <a:rPr lang="sr-Latn-RS" dirty="0" smtClean="0"/>
              <a:t> </a:t>
            </a:r>
            <a:r>
              <a:rPr lang="hr-HR" b="1" dirty="0" err="1" smtClean="0"/>
              <a:t>Ključarić</a:t>
            </a:r>
            <a:r>
              <a:rPr lang="sr-Latn-RS" dirty="0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8504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9BDDF-B8C5-9C44-9AB6-78063536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Screening</a:t>
            </a:r>
            <a:r>
              <a:rPr lang="sr-Latn-RS" dirty="0"/>
              <a:t>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DE8509-F029-AB40-AA8C-D77817B6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r-Latn-RS" sz="1800" dirty="0" err="1"/>
              <a:t>Drawing</a:t>
            </a:r>
            <a:r>
              <a:rPr lang="sr-Latn-RS" sz="1800" dirty="0"/>
              <a:t> </a:t>
            </a:r>
            <a:r>
              <a:rPr lang="sr-Latn-RS" sz="1800" dirty="0" err="1"/>
              <a:t>blood</a:t>
            </a:r>
            <a:r>
              <a:rPr lang="sr-Latn-RS" sz="1800" dirty="0"/>
              <a:t> from a </a:t>
            </a:r>
            <a:r>
              <a:rPr lang="sr-Latn-RS" sz="1800" dirty="0" err="1"/>
              <a:t>pregnang</a:t>
            </a:r>
            <a:r>
              <a:rPr lang="sr-Latn-RS" sz="1800" dirty="0"/>
              <a:t> </a:t>
            </a:r>
            <a:r>
              <a:rPr lang="sr-Latn-RS" sz="1800" dirty="0" err="1"/>
              <a:t>woman</a:t>
            </a:r>
            <a:r>
              <a:rPr lang="sr-Latn-RS" sz="1800" dirty="0"/>
              <a:t> </a:t>
            </a:r>
            <a:r>
              <a:rPr lang="sr-Latn-RS" sz="1800" dirty="0" err="1"/>
              <a:t>and</a:t>
            </a:r>
            <a:r>
              <a:rPr lang="sr-Latn-RS" sz="1800" dirty="0"/>
              <a:t> </a:t>
            </a:r>
            <a:r>
              <a:rPr lang="sr-Latn-RS" sz="1800" dirty="0" err="1"/>
              <a:t>analyzing</a:t>
            </a:r>
            <a:r>
              <a:rPr lang="sr-Latn-RS" sz="1800" dirty="0"/>
              <a:t> DNA </a:t>
            </a:r>
            <a:r>
              <a:rPr lang="sr-Latn-RS" sz="1800" dirty="0" err="1"/>
              <a:t>that</a:t>
            </a:r>
            <a:r>
              <a:rPr lang="sr-Latn-RS" sz="1800" dirty="0"/>
              <a:t> is </a:t>
            </a:r>
            <a:r>
              <a:rPr lang="sr-Latn-RS" sz="1800" dirty="0" err="1"/>
              <a:t>found</a:t>
            </a:r>
            <a:r>
              <a:rPr lang="sr-Latn-RS" sz="1800" dirty="0"/>
              <a:t> in </a:t>
            </a:r>
            <a:r>
              <a:rPr lang="sr-Latn-RS" sz="1800" dirty="0" err="1"/>
              <a:t>the</a:t>
            </a:r>
            <a:r>
              <a:rPr lang="sr-Latn-RS" sz="1800" dirty="0"/>
              <a:t> </a:t>
            </a:r>
            <a:r>
              <a:rPr lang="sr-Latn-RS" sz="1800" dirty="0" err="1"/>
              <a:t>bloodstream</a:t>
            </a:r>
            <a:r>
              <a:rPr lang="sr-Latn-RS" sz="1800" dirty="0"/>
              <a:t> </a:t>
            </a:r>
            <a:r>
              <a:rPr lang="sr-Latn-RS" sz="1800" dirty="0" err="1"/>
              <a:t>outside</a:t>
            </a:r>
            <a:r>
              <a:rPr lang="sr-Latn-RS" sz="1800" dirty="0"/>
              <a:t> </a:t>
            </a:r>
            <a:r>
              <a:rPr lang="sr-Latn-RS" sz="1800" dirty="0" err="1"/>
              <a:t>the</a:t>
            </a:r>
            <a:r>
              <a:rPr lang="sr-Latn-RS" sz="1800" dirty="0"/>
              <a:t> </a:t>
            </a:r>
            <a:r>
              <a:rPr lang="sr-Latn-RS" sz="1800" dirty="0" err="1"/>
              <a:t>cells</a:t>
            </a:r>
            <a:endParaRPr lang="sr-Latn-RS" sz="1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r-Latn-RS" sz="1800" dirty="0"/>
              <a:t>Some </a:t>
            </a:r>
            <a:r>
              <a:rPr lang="sr-Latn-RS" sz="1800" dirty="0" err="1"/>
              <a:t>of</a:t>
            </a:r>
            <a:r>
              <a:rPr lang="sr-Latn-RS" sz="1800" dirty="0"/>
              <a:t> </a:t>
            </a:r>
            <a:r>
              <a:rPr lang="sr-Latn-RS" sz="1800" dirty="0" err="1"/>
              <a:t>this</a:t>
            </a:r>
            <a:r>
              <a:rPr lang="sr-Latn-RS" sz="1800" dirty="0"/>
              <a:t> </a:t>
            </a:r>
            <a:r>
              <a:rPr lang="sr-Latn-RS" sz="1800" dirty="0" err="1"/>
              <a:t>cell</a:t>
            </a:r>
            <a:r>
              <a:rPr lang="sr-Latn-RS" sz="1800" dirty="0"/>
              <a:t>- </a:t>
            </a:r>
            <a:r>
              <a:rPr lang="sr-Latn-RS" sz="1800" dirty="0" err="1"/>
              <a:t>free</a:t>
            </a:r>
            <a:r>
              <a:rPr lang="sr-Latn-RS" sz="1800" dirty="0"/>
              <a:t> DNA </a:t>
            </a:r>
            <a:r>
              <a:rPr lang="sr-Latn-RS" sz="1800" dirty="0" err="1"/>
              <a:t>comes</a:t>
            </a:r>
            <a:r>
              <a:rPr lang="sr-Latn-RS" sz="1800" dirty="0"/>
              <a:t> from </a:t>
            </a:r>
            <a:r>
              <a:rPr lang="sr-Latn-RS" sz="1800" dirty="0" err="1"/>
              <a:t>the</a:t>
            </a:r>
            <a:r>
              <a:rPr lang="sr-Latn-RS" sz="1800" dirty="0"/>
              <a:t> fetus </a:t>
            </a:r>
            <a:r>
              <a:rPr lang="sr-Latn-RS" sz="1800" dirty="0" err="1"/>
              <a:t>and</a:t>
            </a:r>
            <a:r>
              <a:rPr lang="sr-Latn-RS" sz="1800" dirty="0"/>
              <a:t> is </a:t>
            </a:r>
            <a:r>
              <a:rPr lang="sr-Latn-RS" sz="1800" dirty="0" err="1"/>
              <a:t>transferred</a:t>
            </a:r>
            <a:r>
              <a:rPr lang="sr-Latn-RS" sz="1800" dirty="0"/>
              <a:t> from placenta to </a:t>
            </a:r>
            <a:r>
              <a:rPr lang="sr-Latn-RS" sz="1800" dirty="0" err="1"/>
              <a:t>the</a:t>
            </a:r>
            <a:r>
              <a:rPr lang="sr-Latn-RS" sz="1800" dirty="0"/>
              <a:t> </a:t>
            </a:r>
            <a:r>
              <a:rPr lang="sr-Latn-RS" sz="1800" dirty="0" err="1"/>
              <a:t>bloodstream</a:t>
            </a:r>
            <a:endParaRPr lang="sr-Latn-RS" sz="1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r-Latn-RS" sz="1800" dirty="0"/>
              <a:t>(~13% of </a:t>
            </a:r>
            <a:r>
              <a:rPr lang="sr-Latn-RS" sz="1800" dirty="0" err="1"/>
              <a:t>cell</a:t>
            </a:r>
            <a:r>
              <a:rPr lang="sr-Latn-RS" sz="1800" dirty="0"/>
              <a:t>-</a:t>
            </a:r>
            <a:r>
              <a:rPr lang="sr-Latn-RS" sz="1800" dirty="0" err="1"/>
              <a:t>free</a:t>
            </a:r>
            <a:r>
              <a:rPr lang="sr-Latn-RS" sz="1800" dirty="0"/>
              <a:t> DNA </a:t>
            </a:r>
            <a:r>
              <a:rPr lang="sr-Latn-RS" sz="1800" dirty="0" err="1"/>
              <a:t>isolated</a:t>
            </a:r>
            <a:r>
              <a:rPr lang="sr-Latn-RS" sz="1800" dirty="0"/>
              <a:t> from </a:t>
            </a:r>
            <a:r>
              <a:rPr lang="sr-Latn-RS" sz="1800" dirty="0" err="1"/>
              <a:t>maternal</a:t>
            </a:r>
            <a:r>
              <a:rPr lang="sr-Latn-RS" sz="1800" dirty="0"/>
              <a:t> </a:t>
            </a:r>
            <a:r>
              <a:rPr lang="sr-Latn-RS" sz="1800" dirty="0" err="1"/>
              <a:t>plasma</a:t>
            </a:r>
            <a:r>
              <a:rPr lang="sr-Latn-RS" sz="1800" dirty="0"/>
              <a:t> </a:t>
            </a:r>
            <a:r>
              <a:rPr lang="sr-Latn-RS" sz="1800" dirty="0" err="1"/>
              <a:t>during</a:t>
            </a:r>
            <a:r>
              <a:rPr lang="sr-Latn-RS" sz="1800" dirty="0"/>
              <a:t> </a:t>
            </a:r>
            <a:r>
              <a:rPr lang="sr-Latn-RS" sz="1800" dirty="0" err="1"/>
              <a:t>pregnancy</a:t>
            </a:r>
            <a:r>
              <a:rPr lang="sr-Latn-RS" sz="1800" dirty="0"/>
              <a:t> is </a:t>
            </a:r>
            <a:r>
              <a:rPr lang="sr-Latn-RS" sz="1800" dirty="0" err="1"/>
              <a:t>fetal</a:t>
            </a:r>
            <a:r>
              <a:rPr lang="sr-Latn-RS" sz="1800" dirty="0"/>
              <a:t> in </a:t>
            </a:r>
            <a:r>
              <a:rPr lang="sr-Latn-RS" sz="1800" dirty="0" err="1"/>
              <a:t>origin</a:t>
            </a:r>
            <a:r>
              <a:rPr lang="sr-Latn-RS" sz="1800" dirty="0" smtClean="0"/>
              <a:t>)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290527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32CF2-C5D1-6048-9564-880FE202A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11" y="583784"/>
            <a:ext cx="3560693" cy="57971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1600" dirty="0" err="1">
                <a:sym typeface="Wingdings" pitchFamily="2" charset="2"/>
              </a:rPr>
              <a:t>Origin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of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cffDNA</a:t>
            </a:r>
            <a:r>
              <a:rPr lang="sr-Latn-RS" sz="1600" dirty="0">
                <a:sym typeface="Wingdings" pitchFamily="2" charset="2"/>
              </a:rPr>
              <a:t>: </a:t>
            </a:r>
            <a:r>
              <a:rPr lang="sr-Latn-RS" sz="1600" dirty="0" err="1">
                <a:sym typeface="Wingdings" pitchFamily="2" charset="2"/>
              </a:rPr>
              <a:t>placental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trophoblast</a:t>
            </a:r>
            <a:endParaRPr lang="sr-Latn-RS" sz="16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sr-Latn-RS" sz="1600" dirty="0" err="1">
                <a:sym typeface="Wingdings" pitchFamily="2" charset="2"/>
              </a:rPr>
              <a:t>Analysis</a:t>
            </a:r>
            <a:r>
              <a:rPr lang="sr-Latn-RS" sz="1600" dirty="0">
                <a:sym typeface="Wingdings" pitchFamily="2" charset="2"/>
              </a:rPr>
              <a:t>: no </a:t>
            </a:r>
            <a:r>
              <a:rPr lang="sr-Latn-RS" sz="1600" dirty="0" err="1">
                <a:sym typeface="Wingdings" pitchFamily="2" charset="2"/>
              </a:rPr>
              <a:t>associated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risk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of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spontaneous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abortion</a:t>
            </a:r>
            <a:endParaRPr lang="sr-Latn-RS" sz="16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sr-Latn-RS" sz="1600" dirty="0">
                <a:sym typeface="Wingdings" pitchFamily="2" charset="2"/>
              </a:rPr>
              <a:t>- </a:t>
            </a:r>
            <a:r>
              <a:rPr lang="sr-Latn-RS" sz="1600" dirty="0" err="1">
                <a:sym typeface="Wingdings" pitchFamily="2" charset="2"/>
              </a:rPr>
              <a:t>has</a:t>
            </a:r>
            <a:r>
              <a:rPr lang="sr-Latn-RS" sz="1600" dirty="0">
                <a:sym typeface="Wingdings" pitchFamily="2" charset="2"/>
              </a:rPr>
              <a:t> to be </a:t>
            </a:r>
            <a:r>
              <a:rPr lang="sr-Latn-RS" sz="1600" dirty="0" err="1">
                <a:sym typeface="Wingdings" pitchFamily="2" charset="2"/>
              </a:rPr>
              <a:t>backed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up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with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tests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such</a:t>
            </a:r>
            <a:r>
              <a:rPr lang="sr-Latn-RS" sz="1600" dirty="0">
                <a:sym typeface="Wingdings" pitchFamily="2" charset="2"/>
              </a:rPr>
              <a:t> as </a:t>
            </a:r>
            <a:r>
              <a:rPr lang="sr-Latn-RS" sz="1600" dirty="0" err="1">
                <a:sym typeface="Wingdings" pitchFamily="2" charset="2"/>
              </a:rPr>
              <a:t>amniocentesis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or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chorionic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villi</a:t>
            </a:r>
            <a:r>
              <a:rPr lang="sr-Latn-RS" sz="1600" dirty="0">
                <a:sym typeface="Wingdings" pitchFamily="2" charset="2"/>
              </a:rPr>
              <a:t> </a:t>
            </a:r>
            <a:r>
              <a:rPr lang="sr-Latn-RS" sz="1600" dirty="0" err="1">
                <a:sym typeface="Wingdings" pitchFamily="2" charset="2"/>
              </a:rPr>
              <a:t>sampling</a:t>
            </a:r>
            <a:r>
              <a:rPr lang="sr-Latn-RS" sz="1600" dirty="0"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</a:pPr>
            <a:endParaRPr lang="sr-Latn-R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AAF400-9886-0C42-B1FE-FA433125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78" y="1916832"/>
            <a:ext cx="5306955" cy="43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0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EC77B-0D90-F344-879F-2CBFBDF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err="1"/>
              <a:t>Circulating</a:t>
            </a:r>
            <a:r>
              <a:rPr lang="sr-Latn-RS" dirty="0"/>
              <a:t> </a:t>
            </a:r>
            <a:r>
              <a:rPr lang="sr-Latn-RS" dirty="0" err="1"/>
              <a:t>Fetal</a:t>
            </a:r>
            <a:r>
              <a:rPr lang="sr-Latn-RS" dirty="0"/>
              <a:t> </a:t>
            </a:r>
            <a:r>
              <a:rPr lang="sr-Latn-RS" dirty="0" err="1"/>
              <a:t>Cells</a:t>
            </a:r>
            <a:r>
              <a:rPr lang="sr-Latn-RS" dirty="0"/>
              <a:t> </a:t>
            </a:r>
            <a:r>
              <a:rPr lang="sr-Latn-RS" dirty="0" err="1"/>
              <a:t>sequencing</a:t>
            </a:r>
            <a:r>
              <a:rPr lang="sr-Latn-RS" dirty="0"/>
              <a:t> </a:t>
            </a:r>
            <a:r>
              <a:rPr lang="sr-Latn-RS" dirty="0" err="1"/>
              <a:t>for</a:t>
            </a:r>
            <a:r>
              <a:rPr lang="sr-Latn-RS" dirty="0"/>
              <a:t> </a:t>
            </a:r>
            <a:r>
              <a:rPr lang="sr-Latn-RS" dirty="0" err="1"/>
              <a:t>prenatal</a:t>
            </a:r>
            <a:r>
              <a:rPr lang="sr-Latn-RS" dirty="0"/>
              <a:t> </a:t>
            </a:r>
            <a:r>
              <a:rPr lang="sr-Latn-RS" dirty="0" err="1"/>
              <a:t>testing</a:t>
            </a:r>
            <a:r>
              <a:rPr lang="sr-Latn-RS" dirty="0"/>
              <a:t> </a:t>
            </a:r>
            <a:r>
              <a:rPr lang="sr-Latn-RS" dirty="0" err="1"/>
              <a:t>study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3D1DFA-A44A-BA4C-BB22-DBF80FF8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r-Latn-RS" sz="1800" dirty="0"/>
              <a:t>95 </a:t>
            </a:r>
            <a:r>
              <a:rPr lang="sr-Latn-RS" sz="1800" dirty="0" err="1"/>
              <a:t>women</a:t>
            </a:r>
            <a:r>
              <a:rPr lang="sr-Latn-RS" sz="1800" dirty="0"/>
              <a:t> ( </a:t>
            </a:r>
            <a:r>
              <a:rPr lang="sr-Latn-RS" sz="1800" dirty="0" err="1"/>
              <a:t>Texas</a:t>
            </a:r>
            <a:r>
              <a:rPr lang="sr-Latn-RS" sz="1800" dirty="0"/>
              <a:t> </a:t>
            </a:r>
            <a:r>
              <a:rPr lang="sr-Latn-RS" sz="1800" dirty="0" err="1"/>
              <a:t>and</a:t>
            </a:r>
            <a:r>
              <a:rPr lang="sr-Latn-RS" sz="1800" dirty="0"/>
              <a:t> NY), </a:t>
            </a:r>
            <a:r>
              <a:rPr lang="sr-Latn-RS" sz="1800" dirty="0" err="1"/>
              <a:t>between</a:t>
            </a:r>
            <a:r>
              <a:rPr lang="sr-Latn-RS" sz="1800" dirty="0"/>
              <a:t> 8 </a:t>
            </a:r>
            <a:r>
              <a:rPr lang="sr-Latn-RS" sz="1800" dirty="0" err="1"/>
              <a:t>and</a:t>
            </a:r>
            <a:r>
              <a:rPr lang="sr-Latn-RS" sz="1800" dirty="0"/>
              <a:t> 13 </a:t>
            </a:r>
            <a:r>
              <a:rPr lang="sr-Latn-RS" sz="1800" dirty="0" err="1"/>
              <a:t>weeks</a:t>
            </a:r>
            <a:r>
              <a:rPr lang="sr-Latn-RS" sz="1800" dirty="0"/>
              <a:t> </a:t>
            </a:r>
            <a:r>
              <a:rPr lang="sr-Latn-RS" sz="1800" dirty="0" err="1"/>
              <a:t>pregnancy</a:t>
            </a:r>
            <a:endParaRPr lang="sr-Latn-RS" sz="1800" dirty="0"/>
          </a:p>
          <a:p>
            <a:pPr>
              <a:lnSpc>
                <a:spcPct val="150000"/>
              </a:lnSpc>
            </a:pPr>
            <a:r>
              <a:rPr lang="sr-Latn-RS" sz="1800" dirty="0" err="1"/>
              <a:t>Separation</a:t>
            </a:r>
            <a:r>
              <a:rPr lang="sr-Latn-RS" sz="1800" dirty="0"/>
              <a:t> </a:t>
            </a:r>
            <a:r>
              <a:rPr lang="sr-Latn-RS" sz="1800" dirty="0" err="1"/>
              <a:t>of</a:t>
            </a:r>
            <a:r>
              <a:rPr lang="sr-Latn-RS" sz="1800" dirty="0"/>
              <a:t> single </a:t>
            </a:r>
            <a:r>
              <a:rPr lang="sr-Latn-RS" sz="1800" dirty="0" err="1"/>
              <a:t>circulating</a:t>
            </a:r>
            <a:r>
              <a:rPr lang="sr-Latn-RS" sz="1800" dirty="0"/>
              <a:t> </a:t>
            </a:r>
            <a:r>
              <a:rPr lang="sr-Latn-RS" sz="1800" dirty="0" err="1"/>
              <a:t>trophoblast</a:t>
            </a:r>
            <a:r>
              <a:rPr lang="sr-Latn-RS" sz="1800" dirty="0"/>
              <a:t> from </a:t>
            </a:r>
            <a:r>
              <a:rPr lang="sr-Latn-RS" sz="1800" dirty="0" err="1"/>
              <a:t>the</a:t>
            </a:r>
            <a:r>
              <a:rPr lang="sr-Latn-RS" sz="1800" dirty="0"/>
              <a:t> </a:t>
            </a:r>
            <a:r>
              <a:rPr lang="sr-Latn-RS" sz="1800" dirty="0" err="1"/>
              <a:t>rest</a:t>
            </a:r>
            <a:r>
              <a:rPr lang="sr-Latn-RS" sz="1800" dirty="0"/>
              <a:t> </a:t>
            </a:r>
            <a:r>
              <a:rPr lang="sr-Latn-RS" sz="1800" dirty="0" err="1"/>
              <a:t>of</a:t>
            </a:r>
            <a:r>
              <a:rPr lang="sr-Latn-RS" sz="1800" dirty="0"/>
              <a:t> </a:t>
            </a:r>
            <a:r>
              <a:rPr lang="sr-Latn-RS" sz="1800" dirty="0" err="1"/>
              <a:t>the</a:t>
            </a:r>
            <a:r>
              <a:rPr lang="sr-Latn-RS" sz="1800" dirty="0"/>
              <a:t> </a:t>
            </a:r>
            <a:r>
              <a:rPr lang="sr-Latn-RS" sz="1800" dirty="0" err="1"/>
              <a:t>blood</a:t>
            </a:r>
            <a:r>
              <a:rPr lang="sr-Latn-RS" sz="1800" dirty="0"/>
              <a:t> (</a:t>
            </a:r>
            <a:r>
              <a:rPr lang="sr-Latn-RS" sz="1800" dirty="0" err="1"/>
              <a:t>magnetic</a:t>
            </a:r>
            <a:r>
              <a:rPr lang="sr-Latn-RS" sz="1800" dirty="0"/>
              <a:t>- </a:t>
            </a:r>
            <a:r>
              <a:rPr lang="sr-Latn-RS" sz="1800" dirty="0" err="1"/>
              <a:t>activated</a:t>
            </a:r>
            <a:r>
              <a:rPr lang="sr-Latn-RS" sz="1800" dirty="0"/>
              <a:t> </a:t>
            </a:r>
            <a:r>
              <a:rPr lang="sr-Latn-RS" sz="1800" dirty="0" err="1"/>
              <a:t>cell</a:t>
            </a:r>
            <a:r>
              <a:rPr lang="sr-Latn-RS" sz="1800" dirty="0"/>
              <a:t> </a:t>
            </a:r>
            <a:r>
              <a:rPr lang="sr-Latn-RS" sz="1800" dirty="0" err="1"/>
              <a:t>sorting</a:t>
            </a:r>
            <a:r>
              <a:rPr lang="sr-Latn-RS" sz="1800" dirty="0"/>
              <a:t> </a:t>
            </a:r>
            <a:r>
              <a:rPr lang="sr-Latn-RS" sz="1800" dirty="0">
                <a:sym typeface="Wingdings" pitchFamily="2" charset="2"/>
              </a:rPr>
              <a:t> </a:t>
            </a:r>
            <a:r>
              <a:rPr lang="sr-Latn-RS" sz="1800" dirty="0" err="1">
                <a:sym typeface="Wingdings" pitchFamily="2" charset="2"/>
              </a:rPr>
              <a:t>using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antibodies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attached</a:t>
            </a:r>
            <a:r>
              <a:rPr lang="sr-Latn-RS" sz="1800" dirty="0">
                <a:sym typeface="Wingdings" pitchFamily="2" charset="2"/>
              </a:rPr>
              <a:t> to </a:t>
            </a:r>
            <a:r>
              <a:rPr lang="sr-Latn-RS" sz="1800" dirty="0" err="1">
                <a:sym typeface="Wingdings" pitchFamily="2" charset="2"/>
              </a:rPr>
              <a:t>magnetic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beads</a:t>
            </a:r>
            <a:r>
              <a:rPr lang="sr-Latn-RS" sz="1800" dirty="0">
                <a:sym typeface="Wingdings" pitchFamily="2" charset="2"/>
              </a:rPr>
              <a:t> to grab </a:t>
            </a:r>
            <a:r>
              <a:rPr lang="sr-Latn-RS" sz="1800" dirty="0" err="1">
                <a:sym typeface="Wingdings" pitchFamily="2" charset="2"/>
              </a:rPr>
              <a:t>hold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of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the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cells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with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the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corresponding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antigens</a:t>
            </a:r>
            <a:r>
              <a:rPr lang="sr-Latn-RS" sz="1800" dirty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sr-Latn-RS" sz="1800" dirty="0" err="1">
                <a:sym typeface="Wingdings" pitchFamily="2" charset="2"/>
              </a:rPr>
              <a:t>Analyzing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the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cells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by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using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whole</a:t>
            </a:r>
            <a:r>
              <a:rPr lang="sr-Latn-RS" sz="1800" dirty="0">
                <a:sym typeface="Wingdings" pitchFamily="2" charset="2"/>
              </a:rPr>
              <a:t>- </a:t>
            </a:r>
            <a:r>
              <a:rPr lang="sr-Latn-RS" sz="1800" dirty="0" err="1">
                <a:sym typeface="Wingdings" pitchFamily="2" charset="2"/>
              </a:rPr>
              <a:t>genome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sequencing</a:t>
            </a:r>
            <a:r>
              <a:rPr lang="sr-Latn-RS" sz="1800" dirty="0">
                <a:sym typeface="Wingdings" pitchFamily="2" charset="2"/>
              </a:rPr>
              <a:t> to </a:t>
            </a:r>
            <a:r>
              <a:rPr lang="sr-Latn-RS" sz="1800" dirty="0" err="1">
                <a:sym typeface="Wingdings" pitchFamily="2" charset="2"/>
              </a:rPr>
              <a:t>detect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abnormal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numbers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of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chromosomes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or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variation</a:t>
            </a:r>
            <a:r>
              <a:rPr lang="sr-Latn-RS" sz="1800" dirty="0">
                <a:sym typeface="Wingdings" pitchFamily="2" charset="2"/>
              </a:rPr>
              <a:t> in </a:t>
            </a:r>
            <a:r>
              <a:rPr lang="sr-Latn-RS" sz="1800" dirty="0" err="1">
                <a:sym typeface="Wingdings" pitchFamily="2" charset="2"/>
              </a:rPr>
              <a:t>the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copy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of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number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of</a:t>
            </a:r>
            <a:r>
              <a:rPr lang="sr-Latn-RS" sz="1800" dirty="0">
                <a:sym typeface="Wingdings" pitchFamily="2" charset="2"/>
              </a:rPr>
              <a:t> </a:t>
            </a:r>
            <a:r>
              <a:rPr lang="sr-Latn-RS" sz="1800" dirty="0" err="1">
                <a:sym typeface="Wingdings" pitchFamily="2" charset="2"/>
              </a:rPr>
              <a:t>genes</a:t>
            </a:r>
            <a:endParaRPr lang="sr-Latn-RS" sz="18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sr-Latn-RS" sz="1800" dirty="0" err="1">
                <a:sym typeface="Wingdings" pitchFamily="2" charset="2"/>
              </a:rPr>
              <a:t>Reliability</a:t>
            </a:r>
            <a:r>
              <a:rPr lang="sr-Latn-RS" sz="1800" dirty="0">
                <a:sym typeface="Wingdings" pitchFamily="2" charset="2"/>
              </a:rPr>
              <a:t>  96%</a:t>
            </a:r>
          </a:p>
          <a:p>
            <a:pPr>
              <a:lnSpc>
                <a:spcPct val="150000"/>
              </a:lnSpc>
            </a:pPr>
            <a:r>
              <a:rPr lang="hr-HR" sz="1800" dirty="0"/>
              <a:t> 2 </a:t>
            </a:r>
            <a:r>
              <a:rPr lang="hr-HR" sz="1800" dirty="0" err="1"/>
              <a:t>trophoblasts</a:t>
            </a:r>
            <a:r>
              <a:rPr lang="hr-HR" sz="1800" dirty="0"/>
              <a:t> for </a:t>
            </a:r>
            <a:r>
              <a:rPr lang="hr-HR" sz="1800" dirty="0" err="1"/>
              <a:t>every</a:t>
            </a:r>
            <a:r>
              <a:rPr lang="hr-HR" sz="1800" dirty="0"/>
              <a:t> 10 </a:t>
            </a:r>
            <a:r>
              <a:rPr lang="hr-HR" sz="1800" dirty="0" err="1"/>
              <a:t>milliliters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blood</a:t>
            </a:r>
            <a:endParaRPr lang="hr-HR" sz="1800" dirty="0"/>
          </a:p>
          <a:p>
            <a:pPr>
              <a:lnSpc>
                <a:spcPct val="150000"/>
              </a:lnSpc>
            </a:pPr>
            <a:r>
              <a:rPr lang="sr-Latn-RS" sz="1800" dirty="0"/>
              <a:t>To </a:t>
            </a:r>
            <a:r>
              <a:rPr lang="sr-Latn-RS" sz="1800" dirty="0" err="1"/>
              <a:t>detect</a:t>
            </a:r>
            <a:r>
              <a:rPr lang="sr-Latn-RS" sz="1800" dirty="0"/>
              <a:t> </a:t>
            </a:r>
            <a:r>
              <a:rPr lang="sr-Latn-RS" sz="1800" dirty="0" err="1"/>
              <a:t>and</a:t>
            </a:r>
            <a:r>
              <a:rPr lang="sr-Latn-RS" sz="1800" dirty="0"/>
              <a:t> </a:t>
            </a:r>
            <a:r>
              <a:rPr lang="sr-Latn-RS" sz="1800" dirty="0" err="1"/>
              <a:t>analyze</a:t>
            </a:r>
            <a:r>
              <a:rPr lang="sr-Latn-RS" sz="1800" dirty="0"/>
              <a:t> </a:t>
            </a:r>
            <a:r>
              <a:rPr lang="sr-Latn-RS" sz="1800" dirty="0" err="1"/>
              <a:t>individual</a:t>
            </a:r>
            <a:r>
              <a:rPr lang="sr-Latn-RS" sz="1800" dirty="0"/>
              <a:t> </a:t>
            </a:r>
            <a:r>
              <a:rPr lang="sr-Latn-RS" sz="1800" dirty="0" err="1"/>
              <a:t>trophoblast</a:t>
            </a:r>
            <a:r>
              <a:rPr lang="sr-Latn-RS" sz="1800" dirty="0"/>
              <a:t> </a:t>
            </a:r>
            <a:r>
              <a:rPr lang="sr-Latn-RS" sz="1800" dirty="0">
                <a:sym typeface="Wingdings" pitchFamily="2" charset="2"/>
              </a:rPr>
              <a:t> ~</a:t>
            </a:r>
            <a:r>
              <a:rPr lang="hr-HR" sz="1800" dirty="0"/>
              <a:t> $</a:t>
            </a:r>
            <a:r>
              <a:rPr lang="sr-Latn-RS" sz="1800" dirty="0">
                <a:sym typeface="Wingdings" pitchFamily="2" charset="2"/>
              </a:rPr>
              <a:t>3000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286496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NGS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newborn</a:t>
            </a:r>
            <a:r>
              <a:rPr lang="hr-HR" dirty="0" smtClean="0"/>
              <a:t> </a:t>
            </a:r>
            <a:r>
              <a:rPr lang="hr-HR" dirty="0" err="1" smtClean="0"/>
              <a:t>child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 Daniel </a:t>
            </a:r>
            <a:r>
              <a:rPr lang="hr-HR" dirty="0" err="1" smtClean="0"/>
              <a:t>Huebner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430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/>
          <a:lstStyle/>
          <a:p>
            <a:r>
              <a:rPr lang="hr-HR" dirty="0" smtClean="0"/>
              <a:t>DBS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800" dirty="0" err="1" smtClean="0"/>
              <a:t>Dried</a:t>
            </a:r>
            <a:r>
              <a:rPr lang="hr-HR" sz="1800" dirty="0" smtClean="0"/>
              <a:t> </a:t>
            </a:r>
            <a:r>
              <a:rPr lang="hr-HR" sz="1800" dirty="0" err="1" smtClean="0"/>
              <a:t>blood</a:t>
            </a:r>
            <a:r>
              <a:rPr lang="hr-HR" sz="1800" dirty="0" smtClean="0"/>
              <a:t> spot </a:t>
            </a:r>
            <a:r>
              <a:rPr lang="hr-HR" sz="1800" dirty="0" err="1" smtClean="0"/>
              <a:t>sampling</a:t>
            </a:r>
            <a:endParaRPr lang="hr-HR" sz="1800" dirty="0" smtClean="0"/>
          </a:p>
          <a:p>
            <a:pPr>
              <a:lnSpc>
                <a:spcPct val="150000"/>
              </a:lnSpc>
            </a:pPr>
            <a:r>
              <a:rPr lang="hr-HR" sz="1800" dirty="0" err="1" smtClean="0"/>
              <a:t>used</a:t>
            </a:r>
            <a:r>
              <a:rPr lang="hr-HR" sz="1800" dirty="0" smtClean="0"/>
              <a:t> to </a:t>
            </a:r>
            <a:r>
              <a:rPr lang="hr-HR" sz="1800" dirty="0" err="1" smtClean="0"/>
              <a:t>screen</a:t>
            </a:r>
            <a:r>
              <a:rPr lang="hr-HR" sz="1800" dirty="0" smtClean="0"/>
              <a:t> </a:t>
            </a:r>
            <a:r>
              <a:rPr lang="hr-HR" sz="1800" dirty="0" err="1" smtClean="0"/>
              <a:t>fo</a:t>
            </a:r>
            <a:r>
              <a:rPr lang="hr-HR" sz="1800" dirty="0" smtClean="0"/>
              <a:t>  </a:t>
            </a:r>
            <a:r>
              <a:rPr lang="hr-HR" sz="1800" dirty="0" err="1" smtClean="0"/>
              <a:t>congenital</a:t>
            </a:r>
            <a:r>
              <a:rPr lang="hr-HR" sz="1800" dirty="0" smtClean="0"/>
              <a:t> </a:t>
            </a:r>
            <a:r>
              <a:rPr lang="hr-HR" sz="1800" dirty="0" err="1" smtClean="0"/>
              <a:t>metabolic</a:t>
            </a:r>
            <a:r>
              <a:rPr lang="hr-HR" sz="1800" dirty="0" smtClean="0"/>
              <a:t> </a:t>
            </a:r>
            <a:r>
              <a:rPr lang="hr-HR" sz="1800" dirty="0" err="1" smtClean="0"/>
              <a:t>disases</a:t>
            </a:r>
            <a:r>
              <a:rPr lang="hr-HR" sz="1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sz="1800" dirty="0" err="1" smtClean="0"/>
              <a:t>has</a:t>
            </a:r>
            <a:r>
              <a:rPr lang="hr-HR" sz="1800" dirty="0" smtClean="0"/>
              <a:t> </a:t>
            </a:r>
            <a:r>
              <a:rPr lang="hr-HR" sz="1800" dirty="0" err="1" smtClean="0"/>
              <a:t>been</a:t>
            </a:r>
            <a:r>
              <a:rPr lang="hr-HR" sz="1800" dirty="0" smtClean="0"/>
              <a:t> </a:t>
            </a:r>
            <a:r>
              <a:rPr lang="hr-HR" sz="1800" dirty="0" err="1" smtClean="0"/>
              <a:t>preformed</a:t>
            </a:r>
            <a:r>
              <a:rPr lang="hr-HR" sz="1800" dirty="0" smtClean="0"/>
              <a:t> for </a:t>
            </a:r>
            <a:r>
              <a:rPr lang="hr-HR" sz="1800" dirty="0" err="1" smtClean="0"/>
              <a:t>over</a:t>
            </a:r>
            <a:r>
              <a:rPr lang="hr-HR" sz="1800" dirty="0" smtClean="0"/>
              <a:t> 50 </a:t>
            </a:r>
            <a:r>
              <a:rPr lang="hr-HR" sz="1800" dirty="0" err="1" smtClean="0"/>
              <a:t>years</a:t>
            </a:r>
            <a:endParaRPr lang="hr-HR" sz="1800" dirty="0" smtClean="0"/>
          </a:p>
          <a:p>
            <a:pPr>
              <a:lnSpc>
                <a:spcPct val="150000"/>
              </a:lnSpc>
            </a:pPr>
            <a:r>
              <a:rPr lang="hr-HR" sz="1800" dirty="0" err="1" smtClean="0"/>
              <a:t>can</a:t>
            </a:r>
            <a:r>
              <a:rPr lang="hr-HR" sz="1800" dirty="0" smtClean="0"/>
              <a:t> </a:t>
            </a:r>
            <a:r>
              <a:rPr lang="hr-HR" sz="1800" dirty="0" err="1" smtClean="0"/>
              <a:t>be</a:t>
            </a:r>
            <a:r>
              <a:rPr lang="hr-HR" sz="1800" dirty="0" smtClean="0"/>
              <a:t> </a:t>
            </a:r>
            <a:r>
              <a:rPr lang="hr-HR" sz="1800" dirty="0" err="1" smtClean="0"/>
              <a:t>tested</a:t>
            </a:r>
            <a:r>
              <a:rPr lang="hr-HR" sz="1800" dirty="0" smtClean="0"/>
              <a:t> for </a:t>
            </a:r>
            <a:r>
              <a:rPr lang="hr-HR" sz="1800" dirty="0" err="1" smtClean="0"/>
              <a:t>than</a:t>
            </a:r>
            <a:r>
              <a:rPr lang="hr-HR" sz="1800" dirty="0" smtClean="0"/>
              <a:t> 50 </a:t>
            </a:r>
            <a:r>
              <a:rPr lang="hr-HR" sz="1800" dirty="0" err="1" smtClean="0"/>
              <a:t>seperate</a:t>
            </a:r>
            <a:r>
              <a:rPr lang="hr-HR" sz="1800" dirty="0" smtClean="0"/>
              <a:t> </a:t>
            </a:r>
            <a:r>
              <a:rPr lang="hr-HR" sz="1800" dirty="0" err="1" smtClean="0"/>
              <a:t>analytes</a:t>
            </a:r>
            <a:r>
              <a:rPr lang="hr-HR" sz="1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r-HR" sz="1800" dirty="0" err="1" smtClean="0"/>
              <a:t>broad</a:t>
            </a:r>
            <a:r>
              <a:rPr lang="hr-HR" sz="1800" dirty="0" smtClean="0"/>
              <a:t> </a:t>
            </a:r>
            <a:r>
              <a:rPr lang="hr-HR" sz="1800" dirty="0" err="1" smtClean="0"/>
              <a:t>spectrum</a:t>
            </a:r>
            <a:r>
              <a:rPr lang="hr-HR" sz="1800" dirty="0" smtClean="0"/>
              <a:t>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analysis</a:t>
            </a:r>
            <a:r>
              <a:rPr lang="hr-HR" sz="1800" dirty="0" smtClean="0"/>
              <a:t> </a:t>
            </a:r>
            <a:r>
              <a:rPr lang="hr-HR" sz="1800" dirty="0" err="1" smtClean="0"/>
              <a:t>due</a:t>
            </a:r>
            <a:r>
              <a:rPr lang="hr-HR" sz="1800" dirty="0" smtClean="0"/>
              <a:t> to </a:t>
            </a:r>
            <a:r>
              <a:rPr lang="hr-HR" sz="1800" dirty="0" err="1" smtClean="0"/>
              <a:t>usage</a:t>
            </a:r>
            <a:r>
              <a:rPr lang="hr-HR" sz="1800" dirty="0" smtClean="0"/>
              <a:t>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mass</a:t>
            </a:r>
            <a:r>
              <a:rPr lang="hr-HR" sz="1800" dirty="0" smtClean="0"/>
              <a:t> </a:t>
            </a:r>
            <a:r>
              <a:rPr lang="hr-HR" sz="1800" dirty="0" err="1" smtClean="0"/>
              <a:t>spectrometry</a:t>
            </a:r>
            <a:r>
              <a:rPr lang="hr-HR" sz="1800" dirty="0" smtClean="0"/>
              <a:t> 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12" y="-12576"/>
            <a:ext cx="2239663" cy="22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65888"/>
              </p:ext>
            </p:extLst>
          </p:nvPr>
        </p:nvGraphicFramePr>
        <p:xfrm>
          <a:off x="251520" y="188640"/>
          <a:ext cx="8784975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800200"/>
                <a:gridCol w="2028225"/>
                <a:gridCol w="1830203"/>
                <a:gridCol w="1830203"/>
              </a:tblGrid>
              <a:tr h="370840">
                <a:tc>
                  <a:txBody>
                    <a:bodyPr/>
                    <a:lstStyle/>
                    <a:p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err="1" smtClean="0"/>
                        <a:t>circulating</a:t>
                      </a:r>
                      <a:r>
                        <a:rPr lang="hr-HR" sz="1200" baseline="0" dirty="0" smtClean="0"/>
                        <a:t> tumor DNA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err="1" smtClean="0"/>
                        <a:t>non</a:t>
                      </a:r>
                      <a:r>
                        <a:rPr lang="hr-HR" sz="1200" dirty="0" smtClean="0"/>
                        <a:t>-</a:t>
                      </a:r>
                      <a:r>
                        <a:rPr lang="hr-HR" sz="1200" dirty="0" err="1" smtClean="0"/>
                        <a:t>blood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liquid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biopsy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NGS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 err="1" smtClean="0"/>
                        <a:t>in</a:t>
                      </a:r>
                      <a:r>
                        <a:rPr lang="hr-HR" sz="1200" baseline="0" dirty="0" smtClean="0"/>
                        <a:t> </a:t>
                      </a:r>
                    </a:p>
                    <a:p>
                      <a:r>
                        <a:rPr lang="hr-HR" sz="1200" baseline="0" dirty="0" err="1" smtClean="0"/>
                        <a:t>pre</a:t>
                      </a:r>
                      <a:r>
                        <a:rPr lang="hr-HR" sz="1200" baseline="0" dirty="0" smtClean="0"/>
                        <a:t>-</a:t>
                      </a:r>
                      <a:r>
                        <a:rPr lang="hr-HR" sz="1200" baseline="0" dirty="0" err="1" smtClean="0"/>
                        <a:t>natal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 err="1" smtClean="0"/>
                        <a:t>diagnostics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DBS</a:t>
                      </a:r>
                      <a:endParaRPr lang="hr-H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 err="1" smtClean="0"/>
                        <a:t>Advantages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dirty="0" err="1" smtClean="0"/>
                        <a:t>less</a:t>
                      </a:r>
                      <a:r>
                        <a:rPr lang="hr-HR" sz="1200" b="0" dirty="0" smtClean="0"/>
                        <a:t> </a:t>
                      </a:r>
                      <a:r>
                        <a:rPr lang="hr-HR" sz="1200" b="0" dirty="0" err="1" smtClean="0"/>
                        <a:t>invasive</a:t>
                      </a:r>
                      <a:r>
                        <a:rPr lang="hr-HR" sz="1200" b="0" baseline="0" dirty="0" smtClean="0"/>
                        <a:t> </a:t>
                      </a:r>
                      <a:r>
                        <a:rPr lang="hr-HR" sz="1200" b="0" baseline="0" dirty="0" err="1" smtClean="0"/>
                        <a:t>than</a:t>
                      </a:r>
                      <a:r>
                        <a:rPr lang="hr-HR" sz="1200" b="0" baseline="0" dirty="0" smtClean="0"/>
                        <a:t> </a:t>
                      </a:r>
                      <a:r>
                        <a:rPr lang="hr-HR" sz="1200" b="0" baseline="0" dirty="0" err="1" smtClean="0"/>
                        <a:t>lumbar</a:t>
                      </a:r>
                      <a:r>
                        <a:rPr lang="hr-HR" sz="1200" b="0" baseline="0" dirty="0" smtClean="0"/>
                        <a:t> </a:t>
                      </a:r>
                      <a:r>
                        <a:rPr lang="hr-HR" sz="1200" b="0" baseline="0" dirty="0" err="1" smtClean="0"/>
                        <a:t>puncture</a:t>
                      </a:r>
                      <a:endParaRPr lang="hr-HR" sz="1200" b="0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mirror of the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tumor’s molecular profile</a:t>
                      </a:r>
                      <a:endParaRPr lang="hr-H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/>
                        <a:t>targeted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approach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specific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genes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and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mutations</a:t>
                      </a:r>
                      <a:endParaRPr lang="hr-HR" sz="1200" dirty="0" smtClean="0">
                        <a:sym typeface="Wingdings" panose="05000000000000000000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detect</a:t>
                      </a:r>
                      <a:r>
                        <a:rPr lang="hr-HR" sz="1200" dirty="0" smtClean="0"/>
                        <a:t>ion </a:t>
                      </a:r>
                      <a:r>
                        <a:rPr lang="hr-HR" sz="1200" dirty="0" err="1" smtClean="0"/>
                        <a:t>of</a:t>
                      </a:r>
                      <a:r>
                        <a:rPr lang="hr-HR" sz="1200" dirty="0" smtClean="0"/>
                        <a:t> </a:t>
                      </a:r>
                      <a:r>
                        <a:rPr lang="en-US" sz="1200" dirty="0" smtClean="0"/>
                        <a:t>minimal residual disease (MRD)</a:t>
                      </a:r>
                      <a:endParaRPr lang="hr-HR" sz="120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hr-HR" sz="1200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less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invasive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 err="1" smtClean="0"/>
                        <a:t>than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 err="1" smtClean="0"/>
                        <a:t>brain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baseline="0" dirty="0" err="1" smtClean="0"/>
                        <a:t>surgery</a:t>
                      </a:r>
                      <a:endParaRPr lang="hr-HR" sz="12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/>
                        <a:t>cheaper</a:t>
                      </a:r>
                      <a:endParaRPr lang="hr-HR" sz="1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/>
                        <a:t>easy</a:t>
                      </a:r>
                      <a:r>
                        <a:rPr lang="hr-HR" sz="1200" dirty="0" smtClean="0"/>
                        <a:t> to</a:t>
                      </a:r>
                      <a:r>
                        <a:rPr lang="hr-HR" sz="1200" baseline="0" dirty="0" smtClean="0"/>
                        <a:t> </a:t>
                      </a:r>
                      <a:r>
                        <a:rPr lang="hr-HR" sz="1200" dirty="0" err="1" smtClean="0"/>
                        <a:t>perform</a:t>
                      </a:r>
                      <a:endParaRPr lang="hr-HR" sz="1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/>
                        <a:t>can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be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used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if</a:t>
                      </a:r>
                      <a:r>
                        <a:rPr lang="hr-HR" sz="1200" dirty="0" smtClean="0"/>
                        <a:t> tumor is </a:t>
                      </a:r>
                      <a:r>
                        <a:rPr lang="hr-HR" sz="1200" dirty="0" err="1" smtClean="0"/>
                        <a:t>not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surgically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approachable</a:t>
                      </a:r>
                      <a:endParaRPr lang="hr-HR" sz="1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>
                          <a:solidFill>
                            <a:schemeClr val="tx1"/>
                          </a:solidFill>
                        </a:rPr>
                        <a:t>reliable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DNA </a:t>
                      </a:r>
                      <a:r>
                        <a:rPr lang="hr-HR" sz="1200" dirty="0" err="1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chemeClr val="tx1"/>
                          </a:solidFill>
                        </a:rPr>
                        <a:t>that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chemeClr val="tx1"/>
                          </a:solidFill>
                        </a:rPr>
                        <a:t>match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</a:rPr>
                        <a:t> 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less invasive then amniocentesis and chorionic villus sampling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low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volume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requirements</a:t>
                      </a:r>
                      <a:r>
                        <a:rPr lang="hr-HR" sz="1200" dirty="0" smtClean="0"/>
                        <a:t>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easy</a:t>
                      </a:r>
                      <a:r>
                        <a:rPr lang="hr-HR" sz="1200" dirty="0" smtClean="0"/>
                        <a:t> to </a:t>
                      </a:r>
                      <a:r>
                        <a:rPr lang="hr-HR" sz="1200" dirty="0" err="1" smtClean="0"/>
                        <a:t>attain</a:t>
                      </a:r>
                      <a:r>
                        <a:rPr lang="hr-HR" sz="1200" dirty="0" smtClean="0"/>
                        <a:t> (</a:t>
                      </a:r>
                      <a:r>
                        <a:rPr lang="hr-HR" sz="1200" dirty="0" err="1" smtClean="0"/>
                        <a:t>few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to</a:t>
                      </a:r>
                      <a:r>
                        <a:rPr lang="hr-HR" sz="1200" dirty="0" smtClean="0"/>
                        <a:t> no </a:t>
                      </a:r>
                      <a:r>
                        <a:rPr lang="hr-HR" sz="1200" dirty="0" err="1" smtClean="0"/>
                        <a:t>training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required</a:t>
                      </a:r>
                      <a:r>
                        <a:rPr lang="hr-HR" sz="1200" dirty="0" smtClean="0"/>
                        <a:t>)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sample</a:t>
                      </a:r>
                      <a:r>
                        <a:rPr lang="hr-HR" sz="1200" dirty="0" smtClean="0"/>
                        <a:t> is </a:t>
                      </a:r>
                      <a:r>
                        <a:rPr lang="hr-HR" sz="1200" dirty="0" err="1" smtClean="0"/>
                        <a:t>easy</a:t>
                      </a:r>
                      <a:r>
                        <a:rPr lang="hr-HR" sz="1200" dirty="0" smtClean="0"/>
                        <a:t> to transport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when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dry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it</a:t>
                      </a:r>
                      <a:r>
                        <a:rPr lang="hr-HR" sz="1200" dirty="0" smtClean="0"/>
                        <a:t> is </a:t>
                      </a:r>
                      <a:r>
                        <a:rPr lang="hr-HR" sz="1200" dirty="0" err="1" smtClean="0"/>
                        <a:t>stable</a:t>
                      </a:r>
                      <a:r>
                        <a:rPr lang="hr-HR" sz="1200" dirty="0" smtClean="0"/>
                        <a:t> at </a:t>
                      </a:r>
                      <a:r>
                        <a:rPr lang="hr-HR" sz="1200" dirty="0" err="1" smtClean="0"/>
                        <a:t>ambient</a:t>
                      </a:r>
                      <a:r>
                        <a:rPr lang="hr-HR" sz="1200" dirty="0" smtClean="0"/>
                        <a:t> temperature 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used for clinical and pre-clinical pharmacokinetic studies</a:t>
                      </a:r>
                      <a:endParaRPr lang="hr-HR" sz="1200" dirty="0" smtClean="0"/>
                    </a:p>
                  </a:txBody>
                  <a:tcPr/>
                </a:tc>
              </a:tr>
              <a:tr h="3299752">
                <a:tc>
                  <a:txBody>
                    <a:bodyPr/>
                    <a:lstStyle/>
                    <a:p>
                      <a:r>
                        <a:rPr lang="hr-HR" sz="1200" dirty="0" err="1" smtClean="0"/>
                        <a:t>Disadvantages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pre</a:t>
                      </a:r>
                      <a:r>
                        <a:rPr lang="hr-HR" sz="1200" dirty="0" smtClean="0"/>
                        <a:t>-</a:t>
                      </a:r>
                      <a:r>
                        <a:rPr lang="hr-HR" sz="1200" dirty="0" err="1" smtClean="0"/>
                        <a:t>analytical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considerations</a:t>
                      </a:r>
                      <a:endParaRPr lang="hr-HR" sz="1200" dirty="0" smtClean="0"/>
                    </a:p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various amplification and sequencing methods</a:t>
                      </a:r>
                      <a:endParaRPr lang="hr-HR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untargeted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approach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all </a:t>
                      </a:r>
                      <a:r>
                        <a:rPr lang="hr-H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genes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hr-HR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expensive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resolution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ym typeface="Wingdings" panose="05000000000000000000" pitchFamily="2" charset="2"/>
                        </a:rPr>
                        <a:t>approved for clinical practice use only in NSCLC</a:t>
                      </a:r>
                      <a:endParaRPr lang="hr-HR" sz="120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/>
                        <a:t>not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be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used</a:t>
                      </a:r>
                      <a:r>
                        <a:rPr lang="hr-HR" sz="1200" dirty="0" smtClean="0"/>
                        <a:t> as </a:t>
                      </a:r>
                      <a:r>
                        <a:rPr lang="hr-HR" sz="1200" dirty="0" err="1" smtClean="0"/>
                        <a:t>the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only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diagnostic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method</a:t>
                      </a:r>
                      <a:endParaRPr lang="hr-HR" sz="12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200" dirty="0" err="1" smtClean="0"/>
                        <a:t>needs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futher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studies</a:t>
                      </a:r>
                      <a:r>
                        <a:rPr lang="hr-HR" sz="1200" dirty="0" smtClean="0"/>
                        <a:t> to </a:t>
                      </a:r>
                      <a:r>
                        <a:rPr lang="hr-HR" sz="1200" dirty="0" err="1" smtClean="0"/>
                        <a:t>back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up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the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results</a:t>
                      </a:r>
                      <a:endParaRPr lang="hr-HR" sz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 err="1" smtClean="0"/>
                        <a:t>high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cost</a:t>
                      </a:r>
                      <a:endParaRPr lang="sr-Latn-RS" sz="1200" dirty="0" smtClean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 err="1" smtClean="0"/>
                        <a:t>not</a:t>
                      </a:r>
                      <a:r>
                        <a:rPr lang="sr-Latn-RS" sz="1200" dirty="0" smtClean="0"/>
                        <a:t> 100% </a:t>
                      </a:r>
                      <a:r>
                        <a:rPr lang="sr-Latn-RS" sz="1200" dirty="0" err="1" smtClean="0"/>
                        <a:t>accurate</a:t>
                      </a:r>
                      <a:r>
                        <a:rPr lang="sr-Latn-RS" sz="1200" dirty="0" smtClean="0"/>
                        <a:t> (</a:t>
                      </a:r>
                      <a:r>
                        <a:rPr lang="sr-Latn-RS" sz="1200" dirty="0" err="1" smtClean="0"/>
                        <a:t>still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requires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confirmation</a:t>
                      </a:r>
                      <a:r>
                        <a:rPr lang="sr-Latn-RS" sz="1200" dirty="0" smtClean="0"/>
                        <a:t>)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 err="1" smtClean="0"/>
                        <a:t>approximately</a:t>
                      </a:r>
                      <a:r>
                        <a:rPr lang="sr-Latn-RS" sz="1200" dirty="0" smtClean="0"/>
                        <a:t> 2 </a:t>
                      </a:r>
                      <a:r>
                        <a:rPr lang="sr-Latn-RS" sz="1200" dirty="0" err="1" smtClean="0"/>
                        <a:t>trophoblast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per</a:t>
                      </a:r>
                      <a:r>
                        <a:rPr lang="sr-Latn-RS" sz="1200" dirty="0" smtClean="0"/>
                        <a:t> 10ml of </a:t>
                      </a:r>
                      <a:r>
                        <a:rPr lang="sr-Latn-RS" sz="1200" dirty="0" err="1" smtClean="0"/>
                        <a:t>blood</a:t>
                      </a:r>
                      <a:endParaRPr lang="sr-Latn-RS" sz="1200" dirty="0" smtClean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r-Latn-RS" sz="1200" dirty="0" err="1" smtClean="0"/>
                        <a:t>cells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can</a:t>
                      </a:r>
                      <a:r>
                        <a:rPr lang="sr-Latn-RS" sz="1200" dirty="0" smtClean="0"/>
                        <a:t> be at a </a:t>
                      </a:r>
                      <a:r>
                        <a:rPr lang="sr-Latn-RS" sz="1200" dirty="0" err="1" smtClean="0"/>
                        <a:t>different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stage</a:t>
                      </a:r>
                      <a:r>
                        <a:rPr lang="sr-Latn-RS" sz="1200" dirty="0" smtClean="0"/>
                        <a:t> in </a:t>
                      </a:r>
                      <a:r>
                        <a:rPr lang="sr-Latn-RS" sz="1200" dirty="0" err="1" smtClean="0"/>
                        <a:t>life</a:t>
                      </a:r>
                      <a:r>
                        <a:rPr lang="sr-Latn-RS" sz="1200" dirty="0" smtClean="0"/>
                        <a:t> </a:t>
                      </a:r>
                      <a:r>
                        <a:rPr lang="sr-Latn-RS" sz="1200" dirty="0" err="1" smtClean="0"/>
                        <a:t>cycle</a:t>
                      </a:r>
                      <a:r>
                        <a:rPr lang="sr-Latn-RS" sz="1200" dirty="0" smtClean="0"/>
                        <a:t> (</a:t>
                      </a:r>
                      <a:r>
                        <a:rPr lang="sr-Latn-RS" sz="1200" dirty="0" err="1" smtClean="0"/>
                        <a:t>dividing</a:t>
                      </a:r>
                      <a:r>
                        <a:rPr lang="sr-Latn-RS" sz="1200" dirty="0" smtClean="0"/>
                        <a:t>/</a:t>
                      </a:r>
                      <a:r>
                        <a:rPr lang="sr-Latn-RS" sz="1200" dirty="0" err="1" smtClean="0"/>
                        <a:t>replicating</a:t>
                      </a:r>
                      <a:r>
                        <a:rPr lang="sr-Latn-RS" sz="1200" dirty="0" smtClean="0"/>
                        <a:t> DNA, </a:t>
                      </a:r>
                      <a:r>
                        <a:rPr lang="sr-Latn-RS" sz="1200" dirty="0" err="1" smtClean="0"/>
                        <a:t>apoptosis</a:t>
                      </a:r>
                      <a:r>
                        <a:rPr lang="sr-Latn-RS" sz="1200" dirty="0" smtClean="0"/>
                        <a:t>…) </a:t>
                      </a:r>
                      <a:r>
                        <a:rPr lang="sr-Latn-RS" sz="1200" dirty="0" smtClean="0">
                          <a:sym typeface="Wingdings" pitchFamily="2" charset="2"/>
                        </a:rPr>
                        <a:t> affects the results of sequencing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analysis that requires intact whole cells or measures volatile </a:t>
                      </a:r>
                      <a:r>
                        <a:rPr lang="en-US" sz="1200" dirty="0" err="1" smtClean="0"/>
                        <a:t>analytes</a:t>
                      </a:r>
                      <a:endParaRPr lang="hr-HR" sz="1200" dirty="0" smtClean="0"/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/>
                        <a:t>many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hours</a:t>
                      </a:r>
                      <a:r>
                        <a:rPr lang="hr-HR" sz="1200" dirty="0" smtClean="0"/>
                        <a:t> are </a:t>
                      </a:r>
                      <a:r>
                        <a:rPr lang="hr-HR" sz="1200" dirty="0" err="1" smtClean="0"/>
                        <a:t>required</a:t>
                      </a:r>
                      <a:r>
                        <a:rPr lang="hr-HR" sz="1200" dirty="0" smtClean="0"/>
                        <a:t> for </a:t>
                      </a:r>
                      <a:r>
                        <a:rPr lang="hr-HR" sz="1200" dirty="0" err="1" smtClean="0"/>
                        <a:t>the</a:t>
                      </a:r>
                      <a:r>
                        <a:rPr lang="hr-HR" sz="1200" dirty="0" smtClean="0"/>
                        <a:t> </a:t>
                      </a:r>
                      <a:r>
                        <a:rPr lang="hr-HR" sz="1200" dirty="0" err="1" smtClean="0"/>
                        <a:t>sample</a:t>
                      </a:r>
                      <a:r>
                        <a:rPr lang="hr-HR" sz="1200" dirty="0" smtClean="0"/>
                        <a:t> to </a:t>
                      </a:r>
                      <a:r>
                        <a:rPr lang="hr-HR" sz="1200" dirty="0" err="1" smtClean="0"/>
                        <a:t>dry</a:t>
                      </a:r>
                      <a:r>
                        <a:rPr lang="hr-HR" sz="1200" dirty="0" smtClean="0"/>
                        <a:t/>
                      </a:r>
                      <a:br>
                        <a:rPr lang="hr-HR" sz="1200" dirty="0" smtClean="0"/>
                      </a:b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contamination</a:t>
                      </a:r>
                      <a:endParaRPr lang="hr-HR" sz="1200" dirty="0" smtClean="0">
                        <a:sym typeface="Wingdings" panose="05000000000000000000" pitchFamily="2" charset="2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drying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rate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can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be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variable</a:t>
                      </a:r>
                      <a:endParaRPr lang="hr-HR" sz="1200" dirty="0" smtClean="0">
                        <a:sym typeface="Wingdings" panose="05000000000000000000" pitchFamily="2" charset="2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proper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application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of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blood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br>
                        <a:rPr lang="hr-HR" sz="1200" dirty="0" smtClean="0">
                          <a:sym typeface="Wingdings" panose="05000000000000000000" pitchFamily="2" charset="2"/>
                        </a:rPr>
                      </a:b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to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the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filter</a:t>
                      </a:r>
                      <a:r>
                        <a:rPr lang="hr-HR" sz="120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hr-HR" sz="1200" dirty="0" err="1" smtClean="0">
                          <a:sym typeface="Wingdings" panose="05000000000000000000" pitchFamily="2" charset="2"/>
                        </a:rPr>
                        <a:t>paper</a:t>
                      </a:r>
                      <a:endParaRPr lang="hr-HR" sz="12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23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Circulating</a:t>
            </a:r>
            <a:r>
              <a:rPr lang="hr-HR" dirty="0" smtClean="0"/>
              <a:t> Tumor DNA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Kim </a:t>
            </a:r>
            <a:r>
              <a:rPr lang="hr-HR" dirty="0" err="1" smtClean="0"/>
              <a:t>Dehling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212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tumor-derived fragmented DNA in the bloodstream that is not associated with cells</a:t>
            </a:r>
            <a:endParaRPr lang="hr-HR" sz="1800" dirty="0" smtClean="0"/>
          </a:p>
          <a:p>
            <a:r>
              <a:rPr lang="en-US" sz="1800" dirty="0" smtClean="0"/>
              <a:t>may reflect the entire tumor genome</a:t>
            </a:r>
            <a:endParaRPr lang="hr-HR" sz="1800" dirty="0" smtClean="0"/>
          </a:p>
          <a:p>
            <a:r>
              <a:rPr lang="en-US" sz="1800" dirty="0" smtClean="0"/>
              <a:t>originates directly from the tumor or from circulating tumor cells (CTCs)</a:t>
            </a:r>
            <a:endParaRPr lang="hr-HR" sz="1800" dirty="0" smtClean="0"/>
          </a:p>
          <a:p>
            <a:endParaRPr lang="hr-H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Definition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5224"/>
            <a:ext cx="5030906" cy="360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0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CTCs are shed from either primary or</a:t>
            </a:r>
            <a:r>
              <a:rPr lang="hr-HR" sz="1600" dirty="0" smtClean="0"/>
              <a:t> </a:t>
            </a:r>
            <a:r>
              <a:rPr lang="en-US" sz="1600" dirty="0" smtClean="0"/>
              <a:t>secondary</a:t>
            </a:r>
            <a:r>
              <a:rPr lang="hr-HR" sz="1600" dirty="0" smtClean="0"/>
              <a:t> </a:t>
            </a:r>
            <a:r>
              <a:rPr lang="en-US" sz="1600" dirty="0" smtClean="0"/>
              <a:t>tumor sites</a:t>
            </a:r>
            <a:r>
              <a:rPr lang="hr-HR" sz="1600" dirty="0" smtClean="0"/>
              <a:t> </a:t>
            </a:r>
            <a:r>
              <a:rPr lang="hr-HR" sz="1600" dirty="0" smtClean="0">
                <a:sym typeface="Wingdings" panose="05000000000000000000" pitchFamily="2" charset="2"/>
              </a:rPr>
              <a:t> </a:t>
            </a:r>
            <a:r>
              <a:rPr lang="hr-HR" sz="1600" dirty="0" err="1" smtClean="0">
                <a:sym typeface="Wingdings" panose="05000000000000000000" pitchFamily="2" charset="2"/>
              </a:rPr>
              <a:t>migrate</a:t>
            </a:r>
            <a:r>
              <a:rPr lang="hr-HR" sz="1600" dirty="0" smtClean="0">
                <a:sym typeface="Wingdings" panose="05000000000000000000" pitchFamily="2" charset="2"/>
              </a:rPr>
              <a:t> </a:t>
            </a:r>
            <a:r>
              <a:rPr lang="hr-HR" sz="1600" dirty="0" err="1" smtClean="0">
                <a:sym typeface="Wingdings" panose="05000000000000000000" pitchFamily="2" charset="2"/>
              </a:rPr>
              <a:t>into</a:t>
            </a:r>
            <a:r>
              <a:rPr lang="hr-HR" sz="1600" dirty="0" smtClean="0">
                <a:sym typeface="Wingdings" panose="05000000000000000000" pitchFamily="2" charset="2"/>
              </a:rPr>
              <a:t> </a:t>
            </a:r>
            <a:r>
              <a:rPr lang="hr-HR" sz="1600" dirty="0" err="1" smtClean="0">
                <a:sym typeface="Wingdings" panose="05000000000000000000" pitchFamily="2" charset="2"/>
              </a:rPr>
              <a:t>blood</a:t>
            </a:r>
            <a:endParaRPr lang="hr-HR" sz="16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/>
              <a:t>extremely rare</a:t>
            </a:r>
            <a:r>
              <a:rPr lang="hr-HR" sz="16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widespread in cancer research</a:t>
            </a:r>
            <a:endParaRPr lang="hr-HR" sz="1600" dirty="0" smtClean="0"/>
          </a:p>
          <a:p>
            <a:pPr>
              <a:lnSpc>
                <a:spcPct val="120000"/>
              </a:lnSpc>
            </a:pPr>
            <a:r>
              <a:rPr lang="hr-HR" sz="1600" dirty="0" err="1" smtClean="0"/>
              <a:t>large</a:t>
            </a:r>
            <a:r>
              <a:rPr lang="hr-HR" sz="1600" dirty="0" smtClean="0"/>
              <a:t> </a:t>
            </a:r>
            <a:r>
              <a:rPr lang="en-US" sz="1600" dirty="0" smtClean="0"/>
              <a:t>size</a:t>
            </a:r>
            <a:r>
              <a:rPr lang="hr-HR" sz="1600" dirty="0" smtClean="0"/>
              <a:t> </a:t>
            </a:r>
            <a:r>
              <a:rPr lang="hr-HR" sz="1600" dirty="0" smtClean="0">
                <a:sym typeface="Wingdings" panose="05000000000000000000" pitchFamily="2" charset="2"/>
              </a:rPr>
              <a:t> </a:t>
            </a:r>
            <a:r>
              <a:rPr lang="hr-HR" sz="1600" dirty="0" err="1" smtClean="0">
                <a:sym typeface="Wingdings" panose="05000000000000000000" pitchFamily="2" charset="2"/>
              </a:rPr>
              <a:t>multiple</a:t>
            </a:r>
            <a:r>
              <a:rPr lang="hr-HR" sz="1600" dirty="0" smtClean="0">
                <a:sym typeface="Wingdings" panose="05000000000000000000" pitchFamily="2" charset="2"/>
              </a:rPr>
              <a:t> </a:t>
            </a:r>
            <a:r>
              <a:rPr lang="hr-HR" sz="1600" dirty="0" err="1" smtClean="0">
                <a:sym typeface="Wingdings" panose="05000000000000000000" pitchFamily="2" charset="2"/>
              </a:rPr>
              <a:t>methods</a:t>
            </a:r>
            <a:r>
              <a:rPr lang="hr-HR" sz="1600" dirty="0" smtClean="0">
                <a:sym typeface="Wingdings" panose="05000000000000000000" pitchFamily="2" charset="2"/>
              </a:rPr>
              <a:t> to </a:t>
            </a:r>
            <a:r>
              <a:rPr lang="hr-HR" sz="1600" dirty="0" err="1" smtClean="0">
                <a:sym typeface="Wingdings" panose="05000000000000000000" pitchFamily="2" charset="2"/>
              </a:rPr>
              <a:t>extract</a:t>
            </a:r>
            <a:r>
              <a:rPr lang="hr-HR" sz="1600" dirty="0" smtClean="0">
                <a:sym typeface="Wingdings" panose="05000000000000000000" pitchFamily="2" charset="2"/>
              </a:rPr>
              <a:t> </a:t>
            </a:r>
            <a:r>
              <a:rPr lang="hr-HR" sz="1600" dirty="0" err="1" smtClean="0">
                <a:sym typeface="Wingdings" panose="05000000000000000000" pitchFamily="2" charset="2"/>
              </a:rPr>
              <a:t>them</a:t>
            </a:r>
            <a:endParaRPr lang="hr-HR" sz="16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hr-HR" sz="1400" dirty="0" err="1" smtClean="0"/>
              <a:t>include</a:t>
            </a:r>
            <a:r>
              <a:rPr lang="hr-HR" sz="1400" dirty="0" smtClean="0"/>
              <a:t> </a:t>
            </a:r>
            <a:r>
              <a:rPr lang="en-US" sz="1400" dirty="0" smtClean="0"/>
              <a:t>erythrocyte </a:t>
            </a:r>
            <a:r>
              <a:rPr lang="en-US" sz="1400" dirty="0" err="1" smtClean="0"/>
              <a:t>lysis</a:t>
            </a:r>
            <a:r>
              <a:rPr lang="en-US" sz="1400" dirty="0" smtClean="0"/>
              <a:t>, cell centrifugation </a:t>
            </a:r>
            <a:r>
              <a:rPr lang="hr-HR" sz="1400" dirty="0" smtClean="0"/>
              <a:t>&amp;</a:t>
            </a:r>
            <a:r>
              <a:rPr lang="en-US" sz="1400" dirty="0" smtClean="0"/>
              <a:t> washing</a:t>
            </a:r>
            <a:r>
              <a:rPr lang="hr-HR" sz="1400" dirty="0" smtClean="0"/>
              <a:t> </a:t>
            </a:r>
            <a:r>
              <a:rPr lang="hr-HR" sz="1400" dirty="0" smtClean="0">
                <a:sym typeface="Wingdings" panose="05000000000000000000" pitchFamily="2" charset="2"/>
              </a:rPr>
              <a:t> </a:t>
            </a:r>
            <a:r>
              <a:rPr lang="hr-HR" sz="1400" dirty="0" err="1" smtClean="0">
                <a:sym typeface="Wingdings" panose="05000000000000000000" pitchFamily="2" charset="2"/>
              </a:rPr>
              <a:t>may</a:t>
            </a:r>
            <a:r>
              <a:rPr lang="hr-HR" sz="1400" dirty="0" smtClean="0">
                <a:sym typeface="Wingdings" panose="05000000000000000000" pitchFamily="2" charset="2"/>
              </a:rPr>
              <a:t> </a:t>
            </a:r>
            <a:r>
              <a:rPr lang="hr-HR" sz="1400" dirty="0" err="1" smtClean="0">
                <a:sym typeface="Wingdings" panose="05000000000000000000" pitchFamily="2" charset="2"/>
              </a:rPr>
              <a:t>lead</a:t>
            </a:r>
            <a:r>
              <a:rPr lang="hr-HR" sz="1400" dirty="0" smtClean="0">
                <a:sym typeface="Wingdings" panose="05000000000000000000" pitchFamily="2" charset="2"/>
              </a:rPr>
              <a:t> to </a:t>
            </a:r>
            <a:r>
              <a:rPr lang="en-US" sz="1400" dirty="0" smtClean="0"/>
              <a:t>insufficient</a:t>
            </a:r>
            <a:r>
              <a:rPr lang="hr-HR" sz="1400" dirty="0" smtClean="0"/>
              <a:t> </a:t>
            </a:r>
            <a:r>
              <a:rPr lang="en-US" sz="1400" dirty="0" smtClean="0"/>
              <a:t>capture or cell damage</a:t>
            </a:r>
            <a:endParaRPr lang="hr-HR" sz="14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epigenetic silencing in promoter regions of tumor</a:t>
            </a:r>
            <a:r>
              <a:rPr lang="hr-HR" sz="1600" dirty="0" smtClean="0"/>
              <a:t> </a:t>
            </a:r>
            <a:r>
              <a:rPr lang="en-US" sz="1600" dirty="0" smtClean="0"/>
              <a:t>suppressor genes can be clearly confirmed in</a:t>
            </a:r>
            <a:r>
              <a:rPr lang="hr-HR" sz="1600" dirty="0" smtClean="0"/>
              <a:t> </a:t>
            </a:r>
            <a:r>
              <a:rPr lang="en-US" sz="1600" dirty="0" smtClean="0"/>
              <a:t>CTCs</a:t>
            </a:r>
            <a:endParaRPr lang="hr-HR" sz="1600" dirty="0" smtClean="0"/>
          </a:p>
          <a:p>
            <a:pPr>
              <a:lnSpc>
                <a:spcPct val="120000"/>
              </a:lnSpc>
            </a:pPr>
            <a:r>
              <a:rPr lang="hr-HR" sz="1600" dirty="0" err="1" smtClean="0"/>
              <a:t>Clinical</a:t>
            </a:r>
            <a:r>
              <a:rPr lang="hr-HR" sz="1600" dirty="0" smtClean="0"/>
              <a:t> </a:t>
            </a:r>
            <a:r>
              <a:rPr lang="hr-HR" sz="1600" dirty="0" err="1" smtClean="0"/>
              <a:t>Application</a:t>
            </a:r>
            <a:endParaRPr lang="hr-HR" sz="1600" dirty="0" smtClean="0"/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prostate cancer</a:t>
            </a:r>
            <a:r>
              <a:rPr lang="hr-HR" sz="1400" dirty="0" smtClean="0"/>
              <a:t>: </a:t>
            </a:r>
            <a:r>
              <a:rPr lang="en-US" sz="1400" dirty="0" smtClean="0"/>
              <a:t>prostate-specific antigen (PSA) </a:t>
            </a:r>
            <a:r>
              <a:rPr lang="hr-HR" sz="1400" dirty="0" smtClean="0"/>
              <a:t>&amp;</a:t>
            </a:r>
            <a:r>
              <a:rPr lang="en-US" sz="1400" dirty="0" smtClean="0"/>
              <a:t> prostate-specific membrane antigen (PSMA) </a:t>
            </a:r>
            <a:r>
              <a:rPr lang="hr-HR" sz="1400" dirty="0" smtClean="0">
                <a:sym typeface="Wingdings" panose="05000000000000000000" pitchFamily="2" charset="2"/>
              </a:rPr>
              <a:t> </a:t>
            </a:r>
            <a:r>
              <a:rPr lang="hr-HR" sz="1400" dirty="0" err="1" smtClean="0">
                <a:sym typeface="Wingdings" panose="05000000000000000000" pitchFamily="2" charset="2"/>
              </a:rPr>
              <a:t>possible</a:t>
            </a:r>
            <a:r>
              <a:rPr lang="hr-HR" sz="1400" dirty="0">
                <a:sym typeface="Wingdings" panose="05000000000000000000" pitchFamily="2" charset="2"/>
              </a:rPr>
              <a:t> </a:t>
            </a:r>
            <a:r>
              <a:rPr lang="en-US" sz="1400" dirty="0" smtClean="0"/>
              <a:t>predictors of response to </a:t>
            </a:r>
            <a:r>
              <a:rPr lang="en-US" sz="1400" dirty="0" err="1" smtClean="0"/>
              <a:t>antiandrogenic</a:t>
            </a:r>
            <a:r>
              <a:rPr lang="en-US" sz="1400" dirty="0" smtClean="0"/>
              <a:t> </a:t>
            </a:r>
            <a:r>
              <a:rPr lang="en-US" sz="1400" dirty="0" err="1" smtClean="0"/>
              <a:t>therap</a:t>
            </a:r>
            <a:r>
              <a:rPr lang="hr-HR" sz="1400" dirty="0" smtClean="0"/>
              <a:t>y</a:t>
            </a:r>
          </a:p>
          <a:p>
            <a:pPr lvl="1">
              <a:lnSpc>
                <a:spcPct val="120000"/>
              </a:lnSpc>
            </a:pPr>
            <a:r>
              <a:rPr lang="hr-HR" sz="1400" dirty="0" smtClean="0"/>
              <a:t>NSCLC: </a:t>
            </a:r>
            <a:r>
              <a:rPr lang="en-US" sz="1400" dirty="0" smtClean="0"/>
              <a:t>epidermal growth factor receptor (EGFR)</a:t>
            </a:r>
            <a:r>
              <a:rPr lang="hr-HR" sz="1400" dirty="0" smtClean="0"/>
              <a:t> </a:t>
            </a:r>
            <a:r>
              <a:rPr lang="hr-HR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ym typeface="Wingdings" panose="05000000000000000000" pitchFamily="2" charset="2"/>
              </a:rPr>
              <a:t>point mutations are successfully ta</a:t>
            </a:r>
            <a:r>
              <a:rPr lang="hr-HR" sz="1400" dirty="0" err="1" smtClean="0">
                <a:sym typeface="Wingdings" panose="05000000000000000000" pitchFamily="2" charset="2"/>
              </a:rPr>
              <a:t>rg</a:t>
            </a:r>
            <a:r>
              <a:rPr lang="en-US" sz="1400" dirty="0" err="1" smtClean="0">
                <a:sym typeface="Wingdings" panose="05000000000000000000" pitchFamily="2" charset="2"/>
              </a:rPr>
              <a:t>etable</a:t>
            </a:r>
            <a:r>
              <a:rPr lang="en-US" sz="1400" dirty="0" smtClean="0">
                <a:sym typeface="Wingdings" panose="05000000000000000000" pitchFamily="2" charset="2"/>
              </a:rPr>
              <a:t> by </a:t>
            </a:r>
            <a:r>
              <a:rPr lang="hr-HR" sz="1400" dirty="0" err="1" smtClean="0">
                <a:sym typeface="Wingdings" panose="05000000000000000000" pitchFamily="2" charset="2"/>
              </a:rPr>
              <a:t>TKIs</a:t>
            </a:r>
            <a:endParaRPr lang="hr-HR" sz="1400" dirty="0" smtClean="0"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high-methylation profiles significantly correlate with BRAF mutations</a:t>
            </a:r>
            <a:r>
              <a:rPr lang="hr-HR" sz="1400" dirty="0" smtClean="0"/>
              <a:t> (</a:t>
            </a:r>
            <a:r>
              <a:rPr lang="en-US" sz="1400" dirty="0" smtClean="0"/>
              <a:t>poorer prognosis</a:t>
            </a:r>
            <a:r>
              <a:rPr lang="hr-HR" sz="1400" dirty="0"/>
              <a:t> </a:t>
            </a:r>
            <a:r>
              <a:rPr lang="hr-HR" sz="1400" dirty="0" err="1" smtClean="0"/>
              <a:t>in</a:t>
            </a:r>
            <a:r>
              <a:rPr lang="hr-HR" sz="1400" dirty="0" smtClean="0"/>
              <a:t> </a:t>
            </a:r>
            <a:r>
              <a:rPr lang="hr-HR" sz="1400" dirty="0" err="1" smtClean="0"/>
              <a:t>colorectal</a:t>
            </a:r>
            <a:r>
              <a:rPr lang="hr-HR" sz="1400" dirty="0" smtClean="0"/>
              <a:t> CA)</a:t>
            </a:r>
            <a:endParaRPr lang="hr-HR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Contrast</a:t>
            </a:r>
            <a:r>
              <a:rPr lang="hr-HR" dirty="0" smtClean="0"/>
              <a:t>: </a:t>
            </a:r>
            <a:r>
              <a:rPr lang="hr-HR" dirty="0" err="1" smtClean="0"/>
              <a:t>CTCs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36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Plasma is preferred over</a:t>
            </a:r>
            <a:r>
              <a:rPr lang="hr-HR" sz="1800" dirty="0" smtClean="0"/>
              <a:t> </a:t>
            </a:r>
            <a:r>
              <a:rPr lang="en-US" sz="1800" dirty="0" smtClean="0"/>
              <a:t>serum</a:t>
            </a:r>
            <a:r>
              <a:rPr lang="hr-HR" sz="1800" dirty="0" smtClean="0"/>
              <a:t> </a:t>
            </a:r>
            <a:r>
              <a:rPr lang="hr-HR" sz="1800" dirty="0" smtClean="0">
                <a:sym typeface="Wingdings" panose="05000000000000000000" pitchFamily="2" charset="2"/>
              </a:rPr>
              <a:t> no </a:t>
            </a:r>
            <a:r>
              <a:rPr lang="en-US" sz="1800" dirty="0" smtClean="0"/>
              <a:t>contamination of </a:t>
            </a:r>
            <a:r>
              <a:rPr lang="en-US" sz="1800" dirty="0" err="1" smtClean="0"/>
              <a:t>cfDNA</a:t>
            </a:r>
            <a:r>
              <a:rPr lang="en-US" sz="1800" dirty="0" smtClean="0"/>
              <a:t> by</a:t>
            </a:r>
            <a:r>
              <a:rPr lang="hr-HR" sz="1800" dirty="0" smtClean="0"/>
              <a:t> </a:t>
            </a:r>
            <a:r>
              <a:rPr lang="hr-HR" sz="1800" dirty="0" err="1" smtClean="0"/>
              <a:t>genomic</a:t>
            </a:r>
            <a:r>
              <a:rPr lang="hr-HR" sz="1800" dirty="0" smtClean="0"/>
              <a:t> </a:t>
            </a:r>
            <a:r>
              <a:rPr lang="en-US" sz="1800" dirty="0" smtClean="0"/>
              <a:t>DNA derived from </a:t>
            </a:r>
            <a:r>
              <a:rPr lang="en-US" sz="1800" dirty="0" err="1" smtClean="0"/>
              <a:t>lysis</a:t>
            </a:r>
            <a:r>
              <a:rPr lang="en-US" sz="1800" dirty="0" smtClean="0"/>
              <a:t> of leukocytes</a:t>
            </a:r>
            <a:endParaRPr lang="hr-HR" sz="1800" dirty="0" smtClean="0"/>
          </a:p>
          <a:p>
            <a:pPr lvl="1">
              <a:lnSpc>
                <a:spcPct val="150000"/>
              </a:lnSpc>
            </a:pPr>
            <a:r>
              <a:rPr lang="hr-HR" sz="1600" dirty="0" err="1" smtClean="0"/>
              <a:t>cell</a:t>
            </a:r>
            <a:r>
              <a:rPr lang="hr-HR" sz="1600" dirty="0" smtClean="0"/>
              <a:t> </a:t>
            </a:r>
            <a:r>
              <a:rPr lang="hr-HR" sz="1600" dirty="0" err="1" smtClean="0"/>
              <a:t>stabilization</a:t>
            </a:r>
            <a:r>
              <a:rPr lang="hr-HR" sz="1600" dirty="0" smtClean="0"/>
              <a:t> </a:t>
            </a:r>
            <a:r>
              <a:rPr lang="hr-HR" sz="1600" dirty="0" err="1" smtClean="0"/>
              <a:t>tubes</a:t>
            </a:r>
            <a:r>
              <a:rPr lang="hr-HR" sz="1600" dirty="0" smtClean="0"/>
              <a:t> (</a:t>
            </a:r>
            <a:r>
              <a:rPr lang="hr-HR" sz="1600" dirty="0" err="1" smtClean="0"/>
              <a:t>not</a:t>
            </a:r>
            <a:r>
              <a:rPr lang="hr-HR" sz="1600" dirty="0" smtClean="0"/>
              <a:t> EDTA)</a:t>
            </a:r>
            <a:endParaRPr lang="hr-HR" sz="1600" dirty="0"/>
          </a:p>
          <a:p>
            <a:pPr>
              <a:lnSpc>
                <a:spcPct val="150000"/>
              </a:lnSpc>
            </a:pPr>
            <a:r>
              <a:rPr lang="hr-HR" sz="1800" dirty="0" err="1" smtClean="0"/>
              <a:t>if</a:t>
            </a:r>
            <a:r>
              <a:rPr lang="hr-HR" sz="1800" dirty="0" smtClean="0"/>
              <a:t> EDTA: p</a:t>
            </a:r>
            <a:r>
              <a:rPr lang="en-US" sz="1800" dirty="0" err="1" smtClean="0"/>
              <a:t>rocess</a:t>
            </a:r>
            <a:r>
              <a:rPr lang="en-US" sz="1800" dirty="0" smtClean="0"/>
              <a:t> sample </a:t>
            </a:r>
            <a:r>
              <a:rPr lang="en-US" sz="1800" dirty="0"/>
              <a:t>to plasma within </a:t>
            </a:r>
            <a:r>
              <a:rPr lang="en-US" sz="1800" dirty="0" smtClean="0"/>
              <a:t>2–4</a:t>
            </a:r>
            <a:r>
              <a:rPr lang="hr-HR" sz="1800" dirty="0" smtClean="0"/>
              <a:t>h</a:t>
            </a:r>
          </a:p>
          <a:p>
            <a:pPr>
              <a:lnSpc>
                <a:spcPct val="150000"/>
              </a:lnSpc>
            </a:pPr>
            <a:r>
              <a:rPr lang="hr-HR" sz="1800" dirty="0" smtClean="0"/>
              <a:t>no </a:t>
            </a:r>
            <a:r>
              <a:rPr lang="en-US" sz="1800" dirty="0" err="1" smtClean="0"/>
              <a:t>heparinised</a:t>
            </a:r>
            <a:r>
              <a:rPr lang="en-US" sz="1800" dirty="0" smtClean="0"/>
              <a:t> tubes</a:t>
            </a:r>
            <a:endParaRPr lang="hr-HR" sz="1800" dirty="0" smtClean="0"/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heparin inhibits PCR by mimicking helical structure</a:t>
            </a:r>
            <a:r>
              <a:rPr lang="hr-HR" sz="1600" dirty="0" smtClean="0"/>
              <a:t> </a:t>
            </a:r>
            <a:r>
              <a:rPr lang="en-US" sz="1600" dirty="0" smtClean="0"/>
              <a:t>of DNA</a:t>
            </a:r>
            <a:endParaRPr lang="hr-HR" sz="1600" dirty="0" smtClean="0"/>
          </a:p>
          <a:p>
            <a:pPr>
              <a:lnSpc>
                <a:spcPct val="150000"/>
              </a:lnSpc>
            </a:pPr>
            <a:r>
              <a:rPr lang="hr-HR" sz="1800" dirty="0" smtClean="0"/>
              <a:t>temperature </a:t>
            </a:r>
            <a:r>
              <a:rPr lang="hr-HR" sz="1800" dirty="0" smtClean="0">
                <a:sym typeface="Wingdings" panose="05000000000000000000" pitchFamily="2" charset="2"/>
              </a:rPr>
              <a:t> </a:t>
            </a:r>
            <a:r>
              <a:rPr lang="hr-HR" sz="1800" dirty="0" err="1" smtClean="0">
                <a:sym typeface="Wingdings" panose="05000000000000000000" pitchFamily="2" charset="2"/>
              </a:rPr>
              <a:t>increase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 err="1" smtClean="0">
                <a:sym typeface="Wingdings" panose="05000000000000000000" pitchFamily="2" charset="2"/>
              </a:rPr>
              <a:t>of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b="1" dirty="0" err="1" smtClean="0">
                <a:sym typeface="Wingdings" panose="05000000000000000000" pitchFamily="2" charset="2"/>
              </a:rPr>
              <a:t>cf</a:t>
            </a:r>
            <a:r>
              <a:rPr lang="hr-HR" sz="1800" dirty="0" err="1" smtClean="0">
                <a:sym typeface="Wingdings" panose="05000000000000000000" pitchFamily="2" charset="2"/>
              </a:rPr>
              <a:t>DNA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 err="1" smtClean="0">
                <a:sym typeface="Wingdings" panose="05000000000000000000" pitchFamily="2" charset="2"/>
              </a:rPr>
              <a:t>if</a:t>
            </a:r>
            <a:r>
              <a:rPr lang="hr-HR" sz="1800" dirty="0" smtClean="0">
                <a:sym typeface="Wingdings" panose="05000000000000000000" pitchFamily="2" charset="2"/>
              </a:rPr>
              <a:t> at </a:t>
            </a:r>
            <a:r>
              <a:rPr lang="hr-HR" sz="1800" dirty="0" err="1" smtClean="0">
                <a:sym typeface="Wingdings" panose="05000000000000000000" pitchFamily="2" charset="2"/>
              </a:rPr>
              <a:t>room</a:t>
            </a:r>
            <a:r>
              <a:rPr lang="hr-HR" sz="1800" dirty="0" smtClean="0">
                <a:sym typeface="Wingdings" panose="05000000000000000000" pitchFamily="2" charset="2"/>
              </a:rPr>
              <a:t> temperature</a:t>
            </a:r>
            <a:endParaRPr lang="hr-HR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Pre</a:t>
            </a:r>
            <a:r>
              <a:rPr lang="hr-HR" dirty="0" smtClean="0"/>
              <a:t>-</a:t>
            </a:r>
            <a:r>
              <a:rPr lang="hr-HR" dirty="0" err="1" smtClean="0"/>
              <a:t>analytical</a:t>
            </a:r>
            <a:r>
              <a:rPr lang="hr-HR" dirty="0" smtClean="0"/>
              <a:t> </a:t>
            </a:r>
            <a:r>
              <a:rPr lang="hr-HR" dirty="0" err="1" smtClean="0"/>
              <a:t>considerations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95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ctDNA</a:t>
            </a:r>
            <a:r>
              <a:rPr lang="hr-HR" sz="1800" dirty="0"/>
              <a:t> </a:t>
            </a:r>
            <a:r>
              <a:rPr lang="en-US" sz="1800" dirty="0" smtClean="0"/>
              <a:t>provides useful baseline information</a:t>
            </a:r>
            <a:endParaRPr lang="hr-HR" sz="1800" dirty="0" smtClean="0"/>
          </a:p>
          <a:p>
            <a:pPr lvl="1"/>
            <a:r>
              <a:rPr lang="en-US" sz="1600" dirty="0" smtClean="0"/>
              <a:t>subclinical conditions of patients</a:t>
            </a:r>
            <a:endParaRPr lang="hr-HR" sz="1600" dirty="0" smtClean="0"/>
          </a:p>
          <a:p>
            <a:pPr lvl="1"/>
            <a:r>
              <a:rPr lang="en-US" sz="1600" dirty="0" smtClean="0"/>
              <a:t>cases of unknown neoplasms that correlate with</a:t>
            </a:r>
            <a:r>
              <a:rPr lang="hr-HR" sz="1600" dirty="0" smtClean="0"/>
              <a:t> </a:t>
            </a:r>
            <a:r>
              <a:rPr lang="en-US" sz="1600" dirty="0" smtClean="0"/>
              <a:t>specific mutations</a:t>
            </a:r>
            <a:endParaRPr lang="hr-HR" sz="1600" dirty="0" smtClean="0"/>
          </a:p>
          <a:p>
            <a:r>
              <a:rPr lang="en-US" sz="1800" dirty="0" smtClean="0"/>
              <a:t>characteristics of </a:t>
            </a:r>
            <a:r>
              <a:rPr lang="en-US" sz="1800" dirty="0" err="1" smtClean="0"/>
              <a:t>ctDNA</a:t>
            </a:r>
            <a:r>
              <a:rPr lang="en-US" sz="1800" dirty="0" smtClean="0"/>
              <a:t> are the mirror of the</a:t>
            </a:r>
            <a:r>
              <a:rPr lang="hr-HR" sz="1800" dirty="0" smtClean="0"/>
              <a:t> </a:t>
            </a:r>
            <a:r>
              <a:rPr lang="en-US" sz="1800" dirty="0" smtClean="0"/>
              <a:t>tumor’s molecular profile</a:t>
            </a:r>
            <a:r>
              <a:rPr lang="hr-HR" sz="1800" dirty="0" smtClean="0"/>
              <a:t> </a:t>
            </a:r>
            <a:r>
              <a:rPr lang="hr-HR" sz="1800" dirty="0" smtClean="0">
                <a:sym typeface="Wingdings" panose="05000000000000000000" pitchFamily="2" charset="2"/>
              </a:rPr>
              <a:t> </a:t>
            </a:r>
            <a:r>
              <a:rPr lang="hr-HR" sz="1800" dirty="0" err="1" smtClean="0">
                <a:sym typeface="Wingdings" panose="05000000000000000000" pitchFamily="2" charset="2"/>
              </a:rPr>
              <a:t>consider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 err="1" smtClean="0">
                <a:sym typeface="Wingdings" panose="05000000000000000000" pitchFamily="2" charset="2"/>
              </a:rPr>
              <a:t>treatment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hr-HR" sz="1800" dirty="0" err="1" smtClean="0">
                <a:sym typeface="Wingdings" panose="05000000000000000000" pitchFamily="2" charset="2"/>
              </a:rPr>
              <a:t>options</a:t>
            </a:r>
            <a:endParaRPr lang="hr-HR" sz="1800" dirty="0" smtClean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liquid biopsy is</a:t>
            </a:r>
            <a:r>
              <a:rPr lang="hr-HR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approved for clinical practice use only in NSCLC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Clinical</a:t>
            </a:r>
            <a:r>
              <a:rPr lang="hr-HR" dirty="0" smtClean="0"/>
              <a:t> </a:t>
            </a:r>
            <a:r>
              <a:rPr lang="hr-HR" dirty="0" err="1" smtClean="0"/>
              <a:t>Application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5123272" cy="31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62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Non</a:t>
            </a:r>
            <a:r>
              <a:rPr lang="hr-HR" dirty="0" smtClean="0"/>
              <a:t>-</a:t>
            </a:r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Liquid</a:t>
            </a:r>
            <a:r>
              <a:rPr lang="hr-HR" dirty="0" smtClean="0"/>
              <a:t> </a:t>
            </a:r>
            <a:r>
              <a:rPr lang="hr-HR" dirty="0" err="1" smtClean="0"/>
              <a:t>Biopsy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Sophia</a:t>
            </a:r>
            <a:r>
              <a:rPr lang="hr-HR" dirty="0" smtClean="0"/>
              <a:t> Kalem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56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sz="1800" dirty="0" err="1"/>
              <a:t>less</a:t>
            </a:r>
            <a:r>
              <a:rPr lang="hr-HR" sz="1800" dirty="0"/>
              <a:t> </a:t>
            </a:r>
            <a:r>
              <a:rPr lang="hr-HR" sz="1800" dirty="0" err="1"/>
              <a:t>invasive</a:t>
            </a:r>
            <a:r>
              <a:rPr lang="hr-HR" sz="1800" dirty="0"/>
              <a:t> </a:t>
            </a:r>
          </a:p>
          <a:p>
            <a:pPr lvl="0"/>
            <a:r>
              <a:rPr lang="hr-HR" sz="1800" dirty="0" err="1"/>
              <a:t>routinely</a:t>
            </a:r>
            <a:r>
              <a:rPr lang="hr-HR" sz="1800" dirty="0"/>
              <a:t> done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smtClean="0"/>
              <a:t>CNS </a:t>
            </a:r>
            <a:r>
              <a:rPr lang="hr-HR" sz="1800" dirty="0" err="1"/>
              <a:t>lymphoma</a:t>
            </a:r>
            <a:r>
              <a:rPr lang="hr-HR" sz="1800" dirty="0"/>
              <a:t>, </a:t>
            </a:r>
            <a:r>
              <a:rPr lang="hr-HR" sz="1800" dirty="0" err="1"/>
              <a:t>medulloblastoma</a:t>
            </a:r>
            <a:r>
              <a:rPr lang="hr-HR" sz="1800" dirty="0"/>
              <a:t>, </a:t>
            </a:r>
            <a:r>
              <a:rPr lang="hr-HR" sz="1800" dirty="0" err="1"/>
              <a:t>germ</a:t>
            </a:r>
            <a:r>
              <a:rPr lang="hr-HR" sz="1800" dirty="0"/>
              <a:t> </a:t>
            </a:r>
            <a:r>
              <a:rPr lang="hr-HR" sz="1800" dirty="0" err="1"/>
              <a:t>cell</a:t>
            </a:r>
            <a:r>
              <a:rPr lang="hr-HR" sz="1800" dirty="0"/>
              <a:t> </a:t>
            </a:r>
            <a:r>
              <a:rPr lang="hr-HR" sz="1800" dirty="0" err="1"/>
              <a:t>tumours</a:t>
            </a:r>
            <a:endParaRPr lang="hr-HR" sz="1800" dirty="0"/>
          </a:p>
          <a:p>
            <a:pPr lvl="0"/>
            <a:r>
              <a:rPr lang="hr-HR" sz="1800" dirty="0" err="1" smtClean="0"/>
              <a:t>In</a:t>
            </a:r>
            <a:r>
              <a:rPr lang="hr-HR" sz="1800" dirty="0" smtClean="0"/>
              <a:t> </a:t>
            </a:r>
            <a:r>
              <a:rPr lang="hr-HR" sz="1800" dirty="0" err="1"/>
              <a:t>patients</a:t>
            </a:r>
            <a:r>
              <a:rPr lang="hr-HR" sz="1800" dirty="0"/>
              <a:t> </a:t>
            </a:r>
            <a:r>
              <a:rPr lang="hr-HR" sz="1800" dirty="0" err="1"/>
              <a:t>who</a:t>
            </a:r>
            <a:r>
              <a:rPr lang="hr-HR" sz="1800" dirty="0"/>
              <a:t> </a:t>
            </a:r>
            <a:r>
              <a:rPr lang="hr-HR" sz="1800" dirty="0" err="1"/>
              <a:t>have</a:t>
            </a:r>
            <a:r>
              <a:rPr lang="hr-HR" sz="1800" dirty="0"/>
              <a:t> a </a:t>
            </a:r>
            <a:r>
              <a:rPr lang="hr-HR" sz="1800" dirty="0" err="1"/>
              <a:t>tumour</a:t>
            </a:r>
            <a:r>
              <a:rPr lang="hr-HR" sz="1800" dirty="0"/>
              <a:t> </a:t>
            </a:r>
            <a:r>
              <a:rPr lang="hr-HR" sz="1800" dirty="0" err="1"/>
              <a:t>that</a:t>
            </a:r>
            <a:r>
              <a:rPr lang="hr-HR" sz="1800" dirty="0"/>
              <a:t> </a:t>
            </a:r>
            <a:r>
              <a:rPr lang="hr-HR" sz="1800" dirty="0" err="1"/>
              <a:t>cannot</a:t>
            </a:r>
            <a:r>
              <a:rPr lang="hr-HR" sz="1800" dirty="0"/>
              <a:t> </a:t>
            </a:r>
            <a:r>
              <a:rPr lang="hr-HR" sz="1800" dirty="0" err="1"/>
              <a:t>be</a:t>
            </a:r>
            <a:r>
              <a:rPr lang="hr-HR" sz="1800" dirty="0"/>
              <a:t> </a:t>
            </a:r>
            <a:r>
              <a:rPr lang="hr-HR" sz="1800" dirty="0" err="1"/>
              <a:t>approached</a:t>
            </a:r>
            <a:r>
              <a:rPr lang="hr-HR" sz="1800" dirty="0"/>
              <a:t> </a:t>
            </a:r>
            <a:r>
              <a:rPr lang="hr-HR" sz="1800" dirty="0" err="1"/>
              <a:t>surgically</a:t>
            </a:r>
            <a:r>
              <a:rPr lang="hr-HR" sz="1800" dirty="0"/>
              <a:t>, </a:t>
            </a:r>
            <a:r>
              <a:rPr lang="hr-HR" sz="1800" dirty="0" err="1"/>
              <a:t>lumbar</a:t>
            </a:r>
            <a:r>
              <a:rPr lang="hr-HR" sz="1800" dirty="0"/>
              <a:t> </a:t>
            </a:r>
            <a:r>
              <a:rPr lang="hr-HR" sz="1800" dirty="0" err="1"/>
              <a:t>puncture</a:t>
            </a:r>
            <a:r>
              <a:rPr lang="hr-HR" sz="1800" dirty="0"/>
              <a:t> </a:t>
            </a:r>
            <a:r>
              <a:rPr lang="hr-HR" sz="1800" dirty="0" err="1"/>
              <a:t>offers</a:t>
            </a:r>
            <a:r>
              <a:rPr lang="hr-HR" sz="1800" dirty="0"/>
              <a:t> </a:t>
            </a:r>
            <a:r>
              <a:rPr lang="hr-HR" sz="1800" dirty="0" err="1"/>
              <a:t>an</a:t>
            </a:r>
            <a:r>
              <a:rPr lang="hr-HR" sz="1800" dirty="0"/>
              <a:t> </a:t>
            </a:r>
            <a:r>
              <a:rPr lang="hr-HR" sz="1800" dirty="0" err="1"/>
              <a:t>opportunity</a:t>
            </a:r>
            <a:r>
              <a:rPr lang="hr-HR" sz="1800" dirty="0"/>
              <a:t> to </a:t>
            </a:r>
            <a:r>
              <a:rPr lang="hr-HR" sz="1800" dirty="0" err="1"/>
              <a:t>obtain</a:t>
            </a:r>
            <a:r>
              <a:rPr lang="hr-HR" sz="1800" dirty="0"/>
              <a:t> a </a:t>
            </a:r>
            <a:r>
              <a:rPr lang="hr-HR" sz="1800" dirty="0" err="1"/>
              <a:t>molecular</a:t>
            </a:r>
            <a:r>
              <a:rPr lang="hr-HR" sz="1800" dirty="0"/>
              <a:t> signature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potentially</a:t>
            </a:r>
            <a:r>
              <a:rPr lang="hr-HR" sz="1800" dirty="0"/>
              <a:t> a </a:t>
            </a:r>
            <a:r>
              <a:rPr lang="hr-HR" sz="1800" dirty="0" err="1"/>
              <a:t>definitive</a:t>
            </a:r>
            <a:r>
              <a:rPr lang="hr-HR" sz="1800" dirty="0"/>
              <a:t> </a:t>
            </a:r>
            <a:r>
              <a:rPr lang="hr-HR" sz="1800" dirty="0" err="1"/>
              <a:t>diagnosis</a:t>
            </a:r>
            <a:endParaRPr lang="hr-HR" sz="1800" dirty="0"/>
          </a:p>
          <a:p>
            <a:pPr lvl="0"/>
            <a:r>
              <a:rPr lang="hr-HR" sz="1800" dirty="0" err="1"/>
              <a:t>cheaper</a:t>
            </a:r>
            <a:r>
              <a:rPr lang="hr-HR" sz="1800" dirty="0"/>
              <a:t> </a:t>
            </a:r>
            <a:r>
              <a:rPr lang="hr-HR" sz="1800" dirty="0" err="1"/>
              <a:t>than</a:t>
            </a:r>
            <a:r>
              <a:rPr lang="hr-HR" sz="1800" dirty="0"/>
              <a:t> </a:t>
            </a:r>
            <a:r>
              <a:rPr lang="hr-HR" sz="1800" dirty="0" err="1"/>
              <a:t>brain</a:t>
            </a:r>
            <a:r>
              <a:rPr lang="hr-HR" sz="1800" dirty="0"/>
              <a:t> tumor </a:t>
            </a:r>
            <a:r>
              <a:rPr lang="hr-HR" sz="1800" dirty="0" err="1"/>
              <a:t>biopsy</a:t>
            </a:r>
            <a:endParaRPr lang="hr-HR" sz="1800" dirty="0"/>
          </a:p>
          <a:p>
            <a:pPr lvl="0"/>
            <a:r>
              <a:rPr lang="hr-HR" sz="1800" dirty="0" err="1"/>
              <a:t>can</a:t>
            </a:r>
            <a:r>
              <a:rPr lang="hr-HR" sz="1800" dirty="0"/>
              <a:t> </a:t>
            </a:r>
            <a:r>
              <a:rPr lang="hr-HR" sz="1800" dirty="0" err="1"/>
              <a:t>be</a:t>
            </a:r>
            <a:r>
              <a:rPr lang="hr-HR" sz="1800" dirty="0"/>
              <a:t> done on a </a:t>
            </a:r>
            <a:r>
              <a:rPr lang="hr-HR" sz="1800" dirty="0" err="1"/>
              <a:t>larger</a:t>
            </a:r>
            <a:r>
              <a:rPr lang="hr-HR" sz="1800" dirty="0"/>
              <a:t> </a:t>
            </a:r>
            <a:r>
              <a:rPr lang="hr-HR" sz="1800" dirty="0" err="1"/>
              <a:t>scale</a:t>
            </a:r>
            <a:r>
              <a:rPr lang="hr-HR" sz="1800" dirty="0"/>
              <a:t> -&gt; </a:t>
            </a:r>
            <a:r>
              <a:rPr lang="hr-HR" sz="1800" dirty="0" err="1"/>
              <a:t>clinical</a:t>
            </a:r>
            <a:r>
              <a:rPr lang="hr-HR" sz="1800" dirty="0"/>
              <a:t> </a:t>
            </a:r>
            <a:r>
              <a:rPr lang="hr-HR" sz="1800" dirty="0" err="1"/>
              <a:t>research</a:t>
            </a:r>
            <a:r>
              <a:rPr lang="hr-HR" sz="1800" dirty="0"/>
              <a:t> </a:t>
            </a:r>
          </a:p>
          <a:p>
            <a:pPr lvl="0"/>
            <a:r>
              <a:rPr lang="hr-HR" sz="1800" dirty="0" err="1"/>
              <a:t>looking</a:t>
            </a:r>
            <a:r>
              <a:rPr lang="hr-HR" sz="1800" dirty="0"/>
              <a:t> for </a:t>
            </a:r>
            <a:r>
              <a:rPr lang="hr-HR" sz="1800" dirty="0" err="1"/>
              <a:t>ctDNA</a:t>
            </a:r>
            <a:r>
              <a:rPr lang="hr-HR" sz="1800" dirty="0"/>
              <a:t> (</a:t>
            </a:r>
            <a:r>
              <a:rPr lang="hr-HR" sz="1800" dirty="0" err="1"/>
              <a:t>circulating</a:t>
            </a:r>
            <a:r>
              <a:rPr lang="hr-HR" sz="1800" dirty="0"/>
              <a:t> tumor DNA)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Definition</a:t>
            </a:r>
            <a:endParaRPr lang="hr-HR" dirty="0"/>
          </a:p>
        </p:txBody>
      </p:sp>
      <p:pic>
        <p:nvPicPr>
          <p:cNvPr id="6" name="Picture 5" descr="Image result for lumbar pun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69" y="4293096"/>
            <a:ext cx="2879499" cy="235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98" y="4449145"/>
            <a:ext cx="2962201" cy="20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4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1800" dirty="0" err="1" smtClean="0"/>
              <a:t>performed</a:t>
            </a:r>
            <a:r>
              <a:rPr lang="hr-HR" sz="1800" dirty="0" smtClean="0"/>
              <a:t> </a:t>
            </a:r>
            <a:r>
              <a:rPr lang="hr-HR" sz="1800" dirty="0"/>
              <a:t>to </a:t>
            </a:r>
            <a:r>
              <a:rPr lang="hr-HR" sz="1800" dirty="0" err="1"/>
              <a:t>research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effectivity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liquor</a:t>
            </a:r>
            <a:r>
              <a:rPr lang="hr-HR" sz="1800" dirty="0"/>
              <a:t> </a:t>
            </a:r>
            <a:r>
              <a:rPr lang="hr-HR" sz="1800" dirty="0" err="1"/>
              <a:t>biopsy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brain</a:t>
            </a:r>
            <a:r>
              <a:rPr lang="hr-HR" sz="1800" dirty="0"/>
              <a:t> </a:t>
            </a:r>
            <a:r>
              <a:rPr lang="hr-HR" sz="1800" dirty="0" err="1"/>
              <a:t>tumors</a:t>
            </a:r>
            <a:endParaRPr lang="hr-HR" sz="1800" dirty="0"/>
          </a:p>
          <a:p>
            <a:pPr lvl="0">
              <a:lnSpc>
                <a:spcPct val="150000"/>
              </a:lnSpc>
            </a:pPr>
            <a:r>
              <a:rPr lang="hr-HR" sz="1800" dirty="0"/>
              <a:t>CSF </a:t>
            </a:r>
            <a:r>
              <a:rPr lang="hr-HR" sz="1800" dirty="0" err="1"/>
              <a:t>from</a:t>
            </a:r>
            <a:r>
              <a:rPr lang="hr-HR" sz="1800" dirty="0"/>
              <a:t> 85 </a:t>
            </a:r>
            <a:r>
              <a:rPr lang="hr-HR" sz="1800" dirty="0" err="1"/>
              <a:t>patients</a:t>
            </a:r>
            <a:r>
              <a:rPr lang="hr-HR" sz="1800" dirty="0"/>
              <a:t> </a:t>
            </a:r>
            <a:r>
              <a:rPr lang="hr-HR" sz="1800" dirty="0" err="1"/>
              <a:t>with</a:t>
            </a:r>
            <a:r>
              <a:rPr lang="hr-HR" sz="1800" dirty="0"/>
              <a:t> </a:t>
            </a:r>
            <a:r>
              <a:rPr lang="hr-HR" sz="1800" dirty="0" err="1"/>
              <a:t>gliomas</a:t>
            </a:r>
            <a:r>
              <a:rPr lang="hr-HR" sz="1800" dirty="0"/>
              <a:t> (</a:t>
            </a:r>
            <a:r>
              <a:rPr lang="hr-HR" sz="1800" dirty="0" err="1"/>
              <a:t>agressive</a:t>
            </a:r>
            <a:r>
              <a:rPr lang="hr-HR" sz="1800" dirty="0"/>
              <a:t> </a:t>
            </a:r>
            <a:r>
              <a:rPr lang="hr-HR" sz="1800" dirty="0" err="1"/>
              <a:t>brain</a:t>
            </a:r>
            <a:r>
              <a:rPr lang="hr-HR" sz="1800" dirty="0"/>
              <a:t> tumor)</a:t>
            </a:r>
          </a:p>
          <a:p>
            <a:pPr lvl="0">
              <a:lnSpc>
                <a:spcPct val="150000"/>
              </a:lnSpc>
            </a:pPr>
            <a:r>
              <a:rPr lang="hr-HR" sz="1800" dirty="0"/>
              <a:t> </a:t>
            </a:r>
            <a:r>
              <a:rPr lang="hr-HR" sz="1800" dirty="0" err="1"/>
              <a:t>diagnosis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glioma</a:t>
            </a:r>
            <a:r>
              <a:rPr lang="hr-HR" sz="1800" dirty="0"/>
              <a:t> had </a:t>
            </a:r>
            <a:r>
              <a:rPr lang="hr-HR" sz="1800" dirty="0" err="1"/>
              <a:t>been</a:t>
            </a:r>
            <a:r>
              <a:rPr lang="hr-HR" sz="1800" dirty="0"/>
              <a:t> </a:t>
            </a:r>
            <a:r>
              <a:rPr lang="hr-HR" sz="1800" dirty="0" err="1"/>
              <a:t>established</a:t>
            </a:r>
            <a:r>
              <a:rPr lang="hr-HR" sz="1800" dirty="0"/>
              <a:t> </a:t>
            </a:r>
            <a:r>
              <a:rPr lang="hr-HR" sz="1800" dirty="0" err="1"/>
              <a:t>by</a:t>
            </a:r>
            <a:r>
              <a:rPr lang="hr-HR" sz="1800" dirty="0"/>
              <a:t> prior </a:t>
            </a:r>
            <a:r>
              <a:rPr lang="hr-HR" sz="1800" dirty="0" err="1"/>
              <a:t>tumour</a:t>
            </a:r>
            <a:r>
              <a:rPr lang="hr-HR" sz="1800" dirty="0"/>
              <a:t> </a:t>
            </a:r>
            <a:r>
              <a:rPr lang="hr-HR" sz="1800" dirty="0" err="1"/>
              <a:t>biopsy</a:t>
            </a:r>
            <a:r>
              <a:rPr lang="hr-HR" sz="1800" dirty="0"/>
              <a:t> or </a:t>
            </a:r>
            <a:r>
              <a:rPr lang="hr-HR" sz="1800" dirty="0" err="1"/>
              <a:t>resection</a:t>
            </a:r>
            <a:endParaRPr lang="hr-HR" sz="1800" dirty="0"/>
          </a:p>
          <a:p>
            <a:pPr lvl="0">
              <a:lnSpc>
                <a:spcPct val="150000"/>
              </a:lnSpc>
            </a:pPr>
            <a:r>
              <a:rPr lang="hr-HR" sz="1800" dirty="0" err="1"/>
              <a:t>All</a:t>
            </a:r>
            <a:r>
              <a:rPr lang="hr-HR" sz="1800" dirty="0"/>
              <a:t> </a:t>
            </a:r>
            <a:r>
              <a:rPr lang="hr-HR" sz="1800" dirty="0" err="1"/>
              <a:t>patients</a:t>
            </a:r>
            <a:r>
              <a:rPr lang="hr-HR" sz="1800" dirty="0"/>
              <a:t> had </a:t>
            </a:r>
            <a:r>
              <a:rPr lang="hr-HR" sz="1800" dirty="0" err="1"/>
              <a:t>received</a:t>
            </a:r>
            <a:r>
              <a:rPr lang="hr-HR" sz="1800" dirty="0"/>
              <a:t> </a:t>
            </a:r>
            <a:r>
              <a:rPr lang="hr-HR" sz="1800" dirty="0" err="1"/>
              <a:t>treatment</a:t>
            </a:r>
            <a:r>
              <a:rPr lang="hr-HR" sz="1800" dirty="0"/>
              <a:t> for </a:t>
            </a:r>
            <a:r>
              <a:rPr lang="hr-HR" sz="1800" dirty="0" err="1"/>
              <a:t>glioma</a:t>
            </a:r>
            <a:r>
              <a:rPr lang="hr-HR" sz="1800" dirty="0"/>
              <a:t> </a:t>
            </a:r>
            <a:r>
              <a:rPr lang="hr-HR" sz="1800" dirty="0" err="1"/>
              <a:t>before</a:t>
            </a:r>
            <a:r>
              <a:rPr lang="hr-HR" sz="1800" dirty="0"/>
              <a:t> CSF </a:t>
            </a:r>
            <a:r>
              <a:rPr lang="hr-HR" sz="1800" dirty="0" err="1"/>
              <a:t>collection</a:t>
            </a:r>
            <a:r>
              <a:rPr lang="hr-HR" sz="1800" dirty="0"/>
              <a:t>, </a:t>
            </a:r>
            <a:r>
              <a:rPr lang="hr-HR" sz="1800" dirty="0" err="1"/>
              <a:t>including</a:t>
            </a:r>
            <a:r>
              <a:rPr lang="hr-HR" sz="1800" dirty="0"/>
              <a:t> </a:t>
            </a:r>
            <a:r>
              <a:rPr lang="hr-HR" sz="1800" dirty="0" err="1"/>
              <a:t>surgery</a:t>
            </a:r>
            <a:r>
              <a:rPr lang="hr-HR" sz="1800" dirty="0"/>
              <a:t>, </a:t>
            </a:r>
            <a:r>
              <a:rPr lang="hr-HR" sz="1800" dirty="0" err="1"/>
              <a:t>radiation</a:t>
            </a:r>
            <a:r>
              <a:rPr lang="hr-HR" sz="1800" dirty="0"/>
              <a:t>, </a:t>
            </a:r>
            <a:r>
              <a:rPr lang="hr-HR" sz="1800" dirty="0" err="1"/>
              <a:t>and</a:t>
            </a:r>
            <a:r>
              <a:rPr lang="hr-HR" sz="1800" dirty="0"/>
              <a:t> at </a:t>
            </a:r>
            <a:r>
              <a:rPr lang="hr-HR" sz="1800" dirty="0" err="1"/>
              <a:t>least</a:t>
            </a:r>
            <a:r>
              <a:rPr lang="hr-HR" sz="1800" dirty="0"/>
              <a:t> one </a:t>
            </a:r>
            <a:r>
              <a:rPr lang="hr-HR" sz="1800" dirty="0" err="1"/>
              <a:t>systemic</a:t>
            </a:r>
            <a:r>
              <a:rPr lang="hr-HR" sz="1800" dirty="0"/>
              <a:t> </a:t>
            </a:r>
            <a:r>
              <a:rPr lang="hr-HR" sz="1800" dirty="0" err="1"/>
              <a:t>tumour</a:t>
            </a:r>
            <a:r>
              <a:rPr lang="hr-HR" sz="1800" dirty="0"/>
              <a:t>-</a:t>
            </a:r>
            <a:r>
              <a:rPr lang="hr-HR" sz="1800" dirty="0" err="1"/>
              <a:t>directed</a:t>
            </a:r>
            <a:r>
              <a:rPr lang="hr-HR" sz="1800" dirty="0"/>
              <a:t> </a:t>
            </a:r>
            <a:r>
              <a:rPr lang="hr-HR" sz="1800" dirty="0" err="1"/>
              <a:t>chemotherapy</a:t>
            </a:r>
            <a:r>
              <a:rPr lang="hr-HR" sz="1800" dirty="0"/>
              <a:t> </a:t>
            </a:r>
          </a:p>
          <a:p>
            <a:pPr lvl="0">
              <a:lnSpc>
                <a:spcPct val="150000"/>
              </a:lnSpc>
            </a:pPr>
            <a:r>
              <a:rPr lang="hr-HR" sz="1800" dirty="0"/>
              <a:t> </a:t>
            </a:r>
            <a:r>
              <a:rPr lang="hr-HR" sz="1800" dirty="0" err="1"/>
              <a:t>tumour</a:t>
            </a:r>
            <a:r>
              <a:rPr lang="hr-HR" sz="1800" dirty="0"/>
              <a:t>-</a:t>
            </a:r>
            <a:r>
              <a:rPr lang="hr-HR" sz="1800" dirty="0" err="1"/>
              <a:t>derived</a:t>
            </a:r>
            <a:r>
              <a:rPr lang="hr-HR" sz="1800" dirty="0"/>
              <a:t> DNA </a:t>
            </a:r>
            <a:r>
              <a:rPr lang="hr-HR" sz="1800" dirty="0" err="1"/>
              <a:t>was</a:t>
            </a:r>
            <a:r>
              <a:rPr lang="hr-HR" sz="1800" dirty="0"/>
              <a:t> </a:t>
            </a:r>
            <a:r>
              <a:rPr lang="hr-HR" sz="1800" dirty="0" err="1"/>
              <a:t>detected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CSF </a:t>
            </a:r>
            <a:r>
              <a:rPr lang="hr-HR" sz="1800" dirty="0" err="1"/>
              <a:t>from</a:t>
            </a:r>
            <a:r>
              <a:rPr lang="hr-HR" sz="1800" dirty="0"/>
              <a:t> 42 </a:t>
            </a:r>
            <a:r>
              <a:rPr lang="hr-HR" sz="1800" dirty="0" err="1"/>
              <a:t>out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85 </a:t>
            </a:r>
            <a:r>
              <a:rPr lang="hr-HR" sz="1800" dirty="0" err="1"/>
              <a:t>patients</a:t>
            </a:r>
            <a:r>
              <a:rPr lang="hr-HR" sz="1800" dirty="0"/>
              <a:t> (49.4%)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Study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971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888</Words>
  <Application>Microsoft Office PowerPoint</Application>
  <PresentationFormat>On-screen Show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Clinical Applications</vt:lpstr>
      <vt:lpstr>Circulating Tumor DNA</vt:lpstr>
      <vt:lpstr>Definition</vt:lpstr>
      <vt:lpstr>In Contrast: CTCs</vt:lpstr>
      <vt:lpstr>Pre-analytical considerations</vt:lpstr>
      <vt:lpstr>Clinical Application</vt:lpstr>
      <vt:lpstr>Non-Blood Liquid Biopsy</vt:lpstr>
      <vt:lpstr>Definition</vt:lpstr>
      <vt:lpstr>Study</vt:lpstr>
      <vt:lpstr>Processing</vt:lpstr>
      <vt:lpstr>Outcome</vt:lpstr>
      <vt:lpstr>NGS in pre-natal diagnostics</vt:lpstr>
      <vt:lpstr>Screening test</vt:lpstr>
      <vt:lpstr>PowerPoint Presentation</vt:lpstr>
      <vt:lpstr>Circulating Fetal Cells sequencing for prenatal testing study</vt:lpstr>
      <vt:lpstr>NGS in newborn child</vt:lpstr>
      <vt:lpstr>DBS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Circulating Tumor DNA</dc:title>
  <dc:creator>student</dc:creator>
  <cp:lastModifiedBy>student</cp:lastModifiedBy>
  <cp:revision>9</cp:revision>
  <dcterms:created xsi:type="dcterms:W3CDTF">2020-01-29T08:56:45Z</dcterms:created>
  <dcterms:modified xsi:type="dcterms:W3CDTF">2020-01-29T10:23:58Z</dcterms:modified>
</cp:coreProperties>
</file>