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35C1A09-4BB1-472A-8136-4DBE1AA9267A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C05E437-58F0-46BD-9604-D7213A62AF5E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1A09-4BB1-472A-8136-4DBE1AA9267A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E437-58F0-46BD-9604-D7213A62AF5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1A09-4BB1-472A-8136-4DBE1AA9267A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E437-58F0-46BD-9604-D7213A62AF5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1A09-4BB1-472A-8136-4DBE1AA9267A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E437-58F0-46BD-9604-D7213A62AF5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1A09-4BB1-472A-8136-4DBE1AA9267A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E437-58F0-46BD-9604-D7213A62AF5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1A09-4BB1-472A-8136-4DBE1AA9267A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E437-58F0-46BD-9604-D7213A62AF5E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1A09-4BB1-472A-8136-4DBE1AA9267A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E437-58F0-46BD-9604-D7213A62AF5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1A09-4BB1-472A-8136-4DBE1AA9267A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E437-58F0-46BD-9604-D7213A62AF5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1A09-4BB1-472A-8136-4DBE1AA9267A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E437-58F0-46BD-9604-D7213A62AF5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1A09-4BB1-472A-8136-4DBE1AA9267A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E437-58F0-46BD-9604-D7213A62AF5E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1A09-4BB1-472A-8136-4DBE1AA9267A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E437-58F0-46BD-9604-D7213A62AF5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35C1A09-4BB1-472A-8136-4DBE1AA9267A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C05E437-58F0-46BD-9604-D7213A62AF5E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400" dirty="0" err="1" smtClean="0"/>
              <a:t>Osimertinib</a:t>
            </a:r>
            <a:endParaRPr lang="hr-HR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>
              <a:buFont typeface="Wingdings"/>
              <a:buChar char="Ø"/>
            </a:pPr>
            <a:r>
              <a:rPr lang="hr-HR" dirty="0" smtClean="0"/>
              <a:t>general </a:t>
            </a:r>
            <a:r>
              <a:rPr lang="hr-HR" dirty="0" err="1" smtClean="0"/>
              <a:t>information</a:t>
            </a:r>
            <a:r>
              <a:rPr lang="hr-HR" dirty="0" smtClean="0"/>
              <a:t> </a:t>
            </a:r>
          </a:p>
          <a:p>
            <a:pPr marL="285750" indent="-285750">
              <a:buFont typeface="Wingdings"/>
              <a:buChar char="Ø"/>
            </a:pPr>
            <a:r>
              <a:rPr lang="hr-HR" dirty="0" err="1" smtClean="0"/>
              <a:t>mechanism</a:t>
            </a:r>
            <a:r>
              <a:rPr lang="hr-HR" dirty="0" smtClean="0"/>
              <a:t> </a:t>
            </a:r>
          </a:p>
          <a:p>
            <a:pPr marL="285750" indent="-285750">
              <a:buFont typeface="Wingdings"/>
              <a:buChar char="Ø"/>
            </a:pPr>
            <a:r>
              <a:rPr lang="hr-HR" dirty="0" smtClean="0"/>
              <a:t> </a:t>
            </a:r>
            <a:r>
              <a:rPr lang="hr-HR" dirty="0" err="1" smtClean="0"/>
              <a:t>picture</a:t>
            </a:r>
            <a:endParaRPr lang="hr-HR" dirty="0" smtClean="0"/>
          </a:p>
          <a:p>
            <a:pPr marL="285750" indent="-285750">
              <a:buFont typeface="Wingdings"/>
              <a:buChar char="Ø"/>
            </a:pPr>
            <a:endParaRPr lang="hr-HR" dirty="0"/>
          </a:p>
          <a:p>
            <a:r>
              <a:rPr lang="hr-HR" dirty="0" err="1" smtClean="0"/>
              <a:t>Sophia</a:t>
            </a:r>
            <a:r>
              <a:rPr lang="hr-HR" smtClean="0"/>
              <a:t> Kalem</a:t>
            </a:r>
            <a:endParaRPr lang="hr-HR" dirty="0" smtClean="0"/>
          </a:p>
          <a:p>
            <a:pPr marL="285750" indent="-285750">
              <a:buFont typeface="Wingdings"/>
              <a:buChar char="Ø"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984708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1368152"/>
          </a:xfrm>
        </p:spPr>
        <p:txBody>
          <a:bodyPr/>
          <a:lstStyle/>
          <a:p>
            <a:r>
              <a:rPr lang="hr-HR" dirty="0" smtClean="0"/>
              <a:t>General </a:t>
            </a:r>
            <a:r>
              <a:rPr lang="hr-HR" sz="4400" dirty="0" err="1"/>
              <a:t>I</a:t>
            </a:r>
            <a:r>
              <a:rPr lang="hr-HR" sz="4400" dirty="0" err="1" smtClean="0"/>
              <a:t>nformation</a:t>
            </a:r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716" y="4044945"/>
            <a:ext cx="571580" cy="66684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780928"/>
            <a:ext cx="7704856" cy="3620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808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General </a:t>
            </a:r>
            <a:r>
              <a:rPr lang="hr-HR" dirty="0" err="1"/>
              <a:t>I</a:t>
            </a:r>
            <a:r>
              <a:rPr lang="hr-HR" dirty="0" err="1" smtClean="0"/>
              <a:t>nformation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69644"/>
          </a:xfrm>
        </p:spPr>
        <p:txBody>
          <a:bodyPr/>
          <a:lstStyle/>
          <a:p>
            <a:r>
              <a:rPr lang="hr-HR" dirty="0" smtClean="0"/>
              <a:t>80-85%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patients</a:t>
            </a:r>
            <a:r>
              <a:rPr lang="hr-HR" dirty="0" smtClean="0"/>
              <a:t> </a:t>
            </a:r>
            <a:r>
              <a:rPr lang="hr-HR" dirty="0" err="1" smtClean="0"/>
              <a:t>suffer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NSCLC</a:t>
            </a:r>
          </a:p>
          <a:p>
            <a:r>
              <a:rPr lang="hr-HR" dirty="0" err="1" smtClean="0"/>
              <a:t>advanced</a:t>
            </a:r>
            <a:r>
              <a:rPr lang="hr-HR" dirty="0" smtClean="0"/>
              <a:t> </a:t>
            </a:r>
            <a:r>
              <a:rPr lang="hr-HR" dirty="0" err="1" smtClean="0"/>
              <a:t>spaces</a:t>
            </a:r>
            <a:r>
              <a:rPr lang="hr-HR" dirty="0" smtClean="0"/>
              <a:t>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bad</a:t>
            </a:r>
            <a:r>
              <a:rPr lang="hr-HR" dirty="0" smtClean="0"/>
              <a:t> </a:t>
            </a:r>
            <a:r>
              <a:rPr lang="hr-HR" dirty="0" err="1" smtClean="0"/>
              <a:t>prognosis</a:t>
            </a:r>
            <a:r>
              <a:rPr lang="hr-HR" dirty="0" smtClean="0"/>
              <a:t> </a:t>
            </a:r>
            <a:r>
              <a:rPr lang="hr-HR" dirty="0" err="1" smtClean="0"/>
              <a:t>if</a:t>
            </a:r>
            <a:r>
              <a:rPr lang="hr-HR" dirty="0" smtClean="0"/>
              <a:t> </a:t>
            </a:r>
            <a:r>
              <a:rPr lang="hr-HR" dirty="0" err="1" smtClean="0"/>
              <a:t>treated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traditional</a:t>
            </a:r>
            <a:r>
              <a:rPr lang="hr-HR" dirty="0" smtClean="0"/>
              <a:t> </a:t>
            </a:r>
            <a:r>
              <a:rPr lang="hr-HR" dirty="0" err="1" smtClean="0"/>
              <a:t>chemotherapy</a:t>
            </a:r>
            <a:endParaRPr lang="hr-HR" dirty="0" smtClean="0"/>
          </a:p>
          <a:p>
            <a:r>
              <a:rPr lang="hr-HR" dirty="0" smtClean="0"/>
              <a:t>EGFR gene </a:t>
            </a:r>
            <a:r>
              <a:rPr lang="hr-HR" dirty="0" err="1" smtClean="0"/>
              <a:t>encodes</a:t>
            </a:r>
            <a:r>
              <a:rPr lang="hr-HR" dirty="0" smtClean="0"/>
              <a:t> a </a:t>
            </a:r>
            <a:r>
              <a:rPr lang="hr-HR" dirty="0" err="1" smtClean="0"/>
              <a:t>growth</a:t>
            </a:r>
            <a:r>
              <a:rPr lang="hr-HR" dirty="0" smtClean="0"/>
              <a:t> </a:t>
            </a:r>
            <a:r>
              <a:rPr lang="hr-HR" dirty="0" err="1" smtClean="0"/>
              <a:t>factor</a:t>
            </a:r>
            <a:r>
              <a:rPr lang="hr-HR" dirty="0" smtClean="0"/>
              <a:t> receptor</a:t>
            </a:r>
          </a:p>
          <a:p>
            <a:r>
              <a:rPr lang="hr-HR" dirty="0" err="1" smtClean="0"/>
              <a:t>cancer</a:t>
            </a:r>
            <a:r>
              <a:rPr lang="hr-HR" dirty="0" smtClean="0"/>
              <a:t> </a:t>
            </a:r>
            <a:r>
              <a:rPr lang="hr-HR" dirty="0" err="1" smtClean="0"/>
              <a:t>cells</a:t>
            </a:r>
            <a:r>
              <a:rPr lang="hr-HR" dirty="0" smtClean="0"/>
              <a:t>: </a:t>
            </a:r>
            <a:r>
              <a:rPr lang="hr-HR" dirty="0" err="1" smtClean="0"/>
              <a:t>hypersensitive</a:t>
            </a:r>
            <a:r>
              <a:rPr lang="hr-HR" dirty="0" smtClean="0"/>
              <a:t> </a:t>
            </a:r>
            <a:r>
              <a:rPr lang="hr-HR" dirty="0" err="1" smtClean="0"/>
              <a:t>receptors</a:t>
            </a:r>
            <a:r>
              <a:rPr lang="hr-HR" dirty="0" smtClean="0"/>
              <a:t> or receptor </a:t>
            </a:r>
            <a:r>
              <a:rPr lang="hr-HR" dirty="0" err="1" smtClean="0"/>
              <a:t>over</a:t>
            </a:r>
            <a:r>
              <a:rPr lang="hr-HR" dirty="0" smtClean="0"/>
              <a:t> </a:t>
            </a:r>
            <a:r>
              <a:rPr lang="hr-HR" dirty="0" err="1" smtClean="0"/>
              <a:t>expression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92067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48680"/>
            <a:ext cx="7024744" cy="1008112"/>
          </a:xfrm>
        </p:spPr>
        <p:txBody>
          <a:bodyPr>
            <a:normAutofit/>
          </a:bodyPr>
          <a:lstStyle/>
          <a:p>
            <a:r>
              <a:rPr lang="hr-HR" dirty="0" err="1" smtClean="0"/>
              <a:t>Mechanism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69643"/>
          </a:xfrm>
        </p:spPr>
        <p:txBody>
          <a:bodyPr/>
          <a:lstStyle/>
          <a:p>
            <a:r>
              <a:rPr lang="hr-HR" dirty="0" err="1" smtClean="0"/>
              <a:t>Mutation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EGFR gene (10-30%)</a:t>
            </a:r>
          </a:p>
          <a:p>
            <a:r>
              <a:rPr lang="hr-HR" dirty="0" err="1" smtClean="0"/>
              <a:t>exon</a:t>
            </a:r>
            <a:r>
              <a:rPr lang="hr-HR" dirty="0" smtClean="0"/>
              <a:t> 19 </a:t>
            </a:r>
            <a:r>
              <a:rPr lang="hr-HR" dirty="0" err="1" smtClean="0"/>
              <a:t>deletions</a:t>
            </a:r>
            <a:r>
              <a:rPr lang="hr-HR" dirty="0" smtClean="0"/>
              <a:t>, L858 </a:t>
            </a:r>
            <a:r>
              <a:rPr lang="hr-HR" dirty="0" err="1" smtClean="0"/>
              <a:t>variant</a:t>
            </a:r>
            <a:r>
              <a:rPr lang="hr-HR" dirty="0" smtClean="0"/>
              <a:t> (drug </a:t>
            </a:r>
            <a:r>
              <a:rPr lang="hr-HR" dirty="0" err="1" smtClean="0"/>
              <a:t>sensitive</a:t>
            </a:r>
            <a:r>
              <a:rPr lang="hr-HR" dirty="0" smtClean="0"/>
              <a:t>)</a:t>
            </a:r>
          </a:p>
          <a:p>
            <a:r>
              <a:rPr lang="hr-HR" dirty="0" smtClean="0"/>
              <a:t>T790M (drug </a:t>
            </a:r>
            <a:r>
              <a:rPr lang="hr-HR" dirty="0" err="1" smtClean="0"/>
              <a:t>resistant</a:t>
            </a:r>
            <a:r>
              <a:rPr lang="hr-HR" dirty="0" smtClean="0"/>
              <a:t>)</a:t>
            </a:r>
          </a:p>
          <a:p>
            <a:endParaRPr lang="hr-HR" dirty="0" smtClean="0"/>
          </a:p>
          <a:p>
            <a:r>
              <a:rPr lang="hr-HR" dirty="0" err="1" smtClean="0"/>
              <a:t>goal</a:t>
            </a:r>
            <a:r>
              <a:rPr lang="hr-HR" dirty="0" smtClean="0"/>
              <a:t> is to </a:t>
            </a:r>
            <a:r>
              <a:rPr lang="hr-HR" dirty="0" err="1" smtClean="0"/>
              <a:t>develope</a:t>
            </a:r>
            <a:r>
              <a:rPr lang="hr-HR" dirty="0" smtClean="0"/>
              <a:t> a drug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target</a:t>
            </a:r>
            <a:r>
              <a:rPr lang="hr-HR" dirty="0" smtClean="0"/>
              <a:t> </a:t>
            </a:r>
            <a:r>
              <a:rPr lang="hr-HR" dirty="0" err="1" smtClean="0"/>
              <a:t>resistant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variant</a:t>
            </a:r>
            <a:r>
              <a:rPr lang="hr-HR" dirty="0" smtClean="0"/>
              <a:t> </a:t>
            </a:r>
            <a:r>
              <a:rPr lang="hr-HR" dirty="0" err="1" smtClean="0"/>
              <a:t>types</a:t>
            </a:r>
            <a:r>
              <a:rPr lang="hr-HR" dirty="0" smtClean="0"/>
              <a:t> but do </a:t>
            </a: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affect</a:t>
            </a:r>
            <a:r>
              <a:rPr lang="hr-HR" dirty="0" smtClean="0"/>
              <a:t> </a:t>
            </a:r>
            <a:r>
              <a:rPr lang="hr-HR" dirty="0" err="1" smtClean="0"/>
              <a:t>wild</a:t>
            </a:r>
            <a:r>
              <a:rPr lang="hr-HR" dirty="0" smtClean="0"/>
              <a:t> </a:t>
            </a:r>
            <a:r>
              <a:rPr lang="hr-HR" dirty="0" err="1" smtClean="0"/>
              <a:t>type</a:t>
            </a:r>
            <a:r>
              <a:rPr lang="hr-HR" dirty="0" smtClean="0"/>
              <a:t> -&gt;</a:t>
            </a:r>
            <a:r>
              <a:rPr lang="hr-HR" dirty="0" err="1" smtClean="0"/>
              <a:t>osimertinib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44638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936104"/>
          </a:xfrm>
        </p:spPr>
        <p:txBody>
          <a:bodyPr/>
          <a:lstStyle/>
          <a:p>
            <a:r>
              <a:rPr lang="hr-HR" dirty="0" smtClean="0"/>
              <a:t>T790M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275837"/>
          </a:xfrm>
        </p:spPr>
        <p:txBody>
          <a:bodyPr/>
          <a:lstStyle/>
          <a:p>
            <a:r>
              <a:rPr lang="hr-HR" dirty="0" err="1" smtClean="0"/>
              <a:t>Mutation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790th AA</a:t>
            </a:r>
          </a:p>
          <a:p>
            <a:r>
              <a:rPr lang="hr-HR" dirty="0" err="1" smtClean="0"/>
              <a:t>Threonine</a:t>
            </a:r>
            <a:r>
              <a:rPr lang="hr-HR" dirty="0" smtClean="0"/>
              <a:t> to </a:t>
            </a:r>
            <a:r>
              <a:rPr lang="hr-HR" dirty="0" err="1" smtClean="0"/>
              <a:t>Methionine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52936"/>
            <a:ext cx="3024336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905" y="2852937"/>
            <a:ext cx="2580583" cy="278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3543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/>
          <a:lstStyle/>
          <a:p>
            <a:r>
              <a:rPr lang="hr-HR" dirty="0" err="1" smtClean="0"/>
              <a:t>Wild</a:t>
            </a:r>
            <a:r>
              <a:rPr lang="hr-HR" dirty="0" smtClean="0"/>
              <a:t> </a:t>
            </a:r>
            <a:r>
              <a:rPr lang="hr-HR" dirty="0" err="1" smtClean="0"/>
              <a:t>Type</a:t>
            </a:r>
            <a:endParaRPr lang="hr-HR" dirty="0"/>
          </a:p>
        </p:txBody>
      </p:sp>
      <p:pic>
        <p:nvPicPr>
          <p:cNvPr id="3075" name="Picture 3" descr="C:\Users\student\Documents\wild typ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58" t="13635" r="15579" b="12046"/>
          <a:stretch/>
        </p:blipFill>
        <p:spPr bwMode="auto">
          <a:xfrm>
            <a:off x="1259632" y="1916832"/>
            <a:ext cx="6048672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309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48680"/>
            <a:ext cx="7024744" cy="936104"/>
          </a:xfrm>
        </p:spPr>
        <p:txBody>
          <a:bodyPr>
            <a:normAutofit/>
          </a:bodyPr>
          <a:lstStyle/>
          <a:p>
            <a:r>
              <a:rPr lang="hr-HR" dirty="0" smtClean="0"/>
              <a:t>Mutant </a:t>
            </a:r>
            <a:r>
              <a:rPr lang="hr-HR" dirty="0" err="1" smtClean="0"/>
              <a:t>Type</a:t>
            </a:r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4098" name="Picture 2" descr="C:\Users\student\Documents\mutati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7" t="23244" r="29117" b="5475"/>
          <a:stretch/>
        </p:blipFill>
        <p:spPr bwMode="auto">
          <a:xfrm>
            <a:off x="971600" y="1556792"/>
            <a:ext cx="5916706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565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93</TotalTime>
  <Words>102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Osimertinib</vt:lpstr>
      <vt:lpstr>General Information </vt:lpstr>
      <vt:lpstr>General Information </vt:lpstr>
      <vt:lpstr>Mechanism </vt:lpstr>
      <vt:lpstr>T790M</vt:lpstr>
      <vt:lpstr>Wild Type</vt:lpstr>
      <vt:lpstr>Mutant Type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Osimertinib</dc:title>
  <dc:creator>student</dc:creator>
  <cp:lastModifiedBy>student</cp:lastModifiedBy>
  <cp:revision>9</cp:revision>
  <dcterms:created xsi:type="dcterms:W3CDTF">2019-11-04T15:41:44Z</dcterms:created>
  <dcterms:modified xsi:type="dcterms:W3CDTF">2019-11-04T17:15:10Z</dcterms:modified>
</cp:coreProperties>
</file>