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Layouts/slideLayout2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6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3.png" ContentType="image/png"/>
  <Override PartName="/ppt/media/hdphoto1.wdp" ContentType="image/vnd.ms-photo"/>
  <Override PartName="/ppt/media/image4.png" ContentType="image/png"/>
  <Override PartName="/ppt/media/image11.png" ContentType="image/png"/>
  <Override PartName="/ppt/media/image6.png" ContentType="image/png"/>
  <Override PartName="/ppt/media/image2.png" ContentType="image/png"/>
  <Override PartName="/ppt/media/image5.png" ContentType="image/png"/>
  <Override PartName="/ppt/media/image9.png" ContentType="image/png"/>
  <Override PartName="/ppt/media/image10.png" ContentType="image/png"/>
  <Override PartName="/ppt/media/image7.png" ContentType="image/png"/>
  <Override PartName="/ppt/media/image8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99120" y="427356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66776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31776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593676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9912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331776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593676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subTitle"/>
          </p:nvPr>
        </p:nvSpPr>
        <p:spPr>
          <a:xfrm>
            <a:off x="699120" y="2248200"/>
            <a:ext cx="7745040" cy="387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774504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subTitle"/>
          </p:nvPr>
        </p:nvSpPr>
        <p:spPr>
          <a:xfrm>
            <a:off x="688320" y="570240"/>
            <a:ext cx="7755840" cy="488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699120" y="2248200"/>
            <a:ext cx="7745040" cy="387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6776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99120" y="427356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466776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331776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593676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69912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 type="body"/>
          </p:nvPr>
        </p:nvSpPr>
        <p:spPr>
          <a:xfrm>
            <a:off x="331776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92" name="PlaceHolder 7"/>
          <p:cNvSpPr>
            <a:spLocks noGrp="1"/>
          </p:cNvSpPr>
          <p:nvPr>
            <p:ph type="body"/>
          </p:nvPr>
        </p:nvSpPr>
        <p:spPr>
          <a:xfrm>
            <a:off x="593676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774504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688320" y="570240"/>
            <a:ext cx="7755840" cy="488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6776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674616"/>
              </a:gs>
            </a:gsLst>
            <a:path path="rect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6" descr="CoverOverlay.png"/>
          <p:cNvPicPr/>
          <p:nvPr/>
        </p:nvPicPr>
        <p:blipFill>
          <a:blip r:embed="rId3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360360" y="616140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3B2F53E5-C609-4B1E-87A0-403E87C9AD15}" type="datetime">
              <a:rPr b="0" lang="en-US" sz="1200" spc="-1" strike="noStrike">
                <a:solidFill>
                  <a:srgbClr val="ece9c6"/>
                </a:solidFill>
                <a:latin typeface="Book Antiqua"/>
              </a:rPr>
              <a:t>1/17/20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3124080" y="616140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6639120" y="616140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604E9B6-4CCA-4D81-843A-8C8337F73778}" type="slidenum">
              <a:rPr b="0" lang="en-US" sz="1200" spc="-1" strike="noStrike">
                <a:solidFill>
                  <a:srgbClr val="ece9c6"/>
                </a:solidFill>
                <a:latin typeface="Book Antiqu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193760" y="2887560"/>
            <a:ext cx="6779160" cy="913320"/>
            <a:chOff x="1193760" y="2887560"/>
            <a:chExt cx="6779160" cy="913320"/>
          </a:xfrm>
        </p:grpSpPr>
        <p:sp>
          <p:nvSpPr>
            <p:cNvPr id="6" name="CustomShape 6"/>
            <p:cNvSpPr/>
            <p:nvPr/>
          </p:nvSpPr>
          <p:spPr>
            <a:xfrm>
              <a:off x="4173480" y="2887560"/>
              <a:ext cx="866880" cy="9133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5400" spc="-1" strike="noStrike">
                  <a:solidFill>
                    <a:srgbClr val="e1dca5"/>
                  </a:solidFill>
                  <a:latin typeface="Wingdings"/>
                </a:rPr>
                <a:t></a:t>
              </a:r>
              <a:endParaRPr b="0" lang="en-US" sz="5400" spc="-1" strike="noStrike">
                <a:latin typeface="Arial"/>
              </a:endParaRPr>
            </a:p>
          </p:txBody>
        </p:sp>
        <p:sp>
          <p:nvSpPr>
            <p:cNvPr id="7" name="Line 7"/>
            <p:cNvSpPr/>
            <p:nvPr/>
          </p:nvSpPr>
          <p:spPr>
            <a:xfrm flipH="1" flipV="1">
              <a:off x="1193760" y="3431520"/>
              <a:ext cx="3119760" cy="1440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" name="Line 8"/>
            <p:cNvSpPr/>
            <p:nvPr/>
          </p:nvSpPr>
          <p:spPr>
            <a:xfrm flipH="1" flipV="1">
              <a:off x="4853160" y="3429000"/>
              <a:ext cx="3119760" cy="1440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9" name="PlaceHolder 9"/>
          <p:cNvSpPr>
            <a:spLocks noGrp="1"/>
          </p:cNvSpPr>
          <p:nvPr>
            <p:ph type="title"/>
          </p:nvPr>
        </p:nvSpPr>
        <p:spPr>
          <a:xfrm>
            <a:off x="1183320" y="1387800"/>
            <a:ext cx="6777000" cy="173160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sr-Latn-RS" sz="5400" spc="-1" strike="noStrike">
                <a:solidFill>
                  <a:srgbClr val="ffffff"/>
                </a:solidFill>
                <a:latin typeface="Book Antiqua"/>
              </a:rPr>
              <a:t>Click to edit Master title style</a:t>
            </a:r>
            <a:endParaRPr b="0" lang="sr-Latn-RS" sz="5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0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400" spc="-1" strike="noStrike">
                <a:solidFill>
                  <a:srgbClr val="ffffff"/>
                </a:solidFill>
                <a:latin typeface="Book Antiqua"/>
              </a:rPr>
              <a:t>Click to edit the outline text format</a:t>
            </a:r>
            <a:endParaRPr b="0" lang="sr-Latn-RS" sz="2400" spc="-1" strike="noStrike">
              <a:solidFill>
                <a:srgbClr val="ffffff"/>
              </a:solidFill>
              <a:latin typeface="Book Antiqu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000" spc="-1" strike="noStrike">
                <a:solidFill>
                  <a:srgbClr val="ffffff"/>
                </a:solidFill>
                <a:latin typeface="Book Antiqua"/>
              </a:rPr>
              <a:t>Second Outline Level</a:t>
            </a:r>
            <a:endParaRPr b="0" lang="sr-Latn-RS" sz="2000" spc="-1" strike="noStrike">
              <a:solidFill>
                <a:srgbClr val="ffffff"/>
              </a:solidFill>
              <a:latin typeface="Book Antiqu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1800" spc="-1" strike="noStrike">
                <a:solidFill>
                  <a:srgbClr val="ffffff"/>
                </a:solidFill>
                <a:latin typeface="Book Antiqua"/>
              </a:rPr>
              <a:t>Third Outline Level</a:t>
            </a:r>
            <a:endParaRPr b="0" lang="sr-Latn-RS" sz="1800" spc="-1" strike="noStrike">
              <a:solidFill>
                <a:srgbClr val="ffffff"/>
              </a:solidFill>
              <a:latin typeface="Book Antiqu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1600" spc="-1" strike="noStrike">
                <a:solidFill>
                  <a:srgbClr val="ffffff"/>
                </a:solidFill>
                <a:latin typeface="Book Antiqua"/>
              </a:rPr>
              <a:t>Fourth Outline Level</a:t>
            </a:r>
            <a:endParaRPr b="0" lang="sr-Latn-RS" sz="1600" spc="-1" strike="noStrike">
              <a:solidFill>
                <a:srgbClr val="ffffff"/>
              </a:solidFill>
              <a:latin typeface="Book Antiqu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ffffff"/>
                </a:solidFill>
                <a:latin typeface="Book Antiqua"/>
              </a:rPr>
              <a:t>Fifth Outline Level</a:t>
            </a:r>
            <a:endParaRPr b="0" lang="sr-Latn-RS" sz="2000" spc="-1" strike="noStrike">
              <a:solidFill>
                <a:srgbClr val="ffffff"/>
              </a:solidFill>
              <a:latin typeface="Book Antiqu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ffffff"/>
                </a:solidFill>
                <a:latin typeface="Book Antiqua"/>
              </a:rPr>
              <a:t>Sixth Outline Level</a:t>
            </a:r>
            <a:endParaRPr b="0" lang="sr-Latn-RS" sz="2000" spc="-1" strike="noStrike">
              <a:solidFill>
                <a:srgbClr val="ffffff"/>
              </a:solidFill>
              <a:latin typeface="Book Antiqu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ffffff"/>
                </a:solidFill>
                <a:latin typeface="Book Antiqua"/>
              </a:rPr>
              <a:t>Seventh Outline Level</a:t>
            </a:r>
            <a:endParaRPr b="0" lang="sr-Latn-RS" sz="20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1ca75"/>
              </a:gs>
            </a:gsLst>
            <a:path path="rect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7745040" cy="3877560"/>
          </a:xfrm>
          <a:prstGeom prst="rect">
            <a:avLst/>
          </a:prstGeom>
        </p:spPr>
        <p:txBody>
          <a:bodyPr>
            <a:noAutofit/>
          </a:bodyPr>
          <a:p>
            <a:pPr marL="365760" indent="-365400">
              <a:lnSpc>
                <a:spcPct val="100000"/>
              </a:lnSpc>
              <a:spcBef>
                <a:spcPts val="479"/>
              </a:spcBef>
              <a:buClr>
                <a:srgbClr val="873624"/>
              </a:buClr>
              <a:buFont typeface="Wingdings" charset="2"/>
              <a:buChar char=""/>
            </a:pPr>
            <a:r>
              <a:rPr b="0" lang="sr-Latn-RS" sz="2400" spc="-1" strike="noStrike">
                <a:solidFill>
                  <a:srgbClr val="262626"/>
                </a:solidFill>
                <a:latin typeface="Book Antiqua"/>
              </a:rPr>
              <a:t>Click to edit Master text styles</a:t>
            </a:r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  <a:p>
            <a:pPr lvl="1" marL="777240" indent="-365400">
              <a:lnSpc>
                <a:spcPct val="100000"/>
              </a:lnSpc>
              <a:spcBef>
                <a:spcPts val="439"/>
              </a:spcBef>
              <a:buClr>
                <a:srgbClr val="873624"/>
              </a:buClr>
              <a:buFont typeface="Wingdings" charset="2"/>
              <a:buChar char=""/>
            </a:pPr>
            <a:r>
              <a:rPr b="0" lang="sr-Latn-RS" sz="2200" spc="-1" strike="noStrike">
                <a:solidFill>
                  <a:srgbClr val="262626"/>
                </a:solidFill>
                <a:latin typeface="Book Antiqua"/>
              </a:rPr>
              <a:t>Second level</a:t>
            </a:r>
            <a:endParaRPr b="0" lang="sr-Latn-RS" sz="2200" spc="-1" strike="noStrike">
              <a:solidFill>
                <a:srgbClr val="262626"/>
              </a:solidFill>
              <a:latin typeface="Book Antiqua"/>
            </a:endParaRPr>
          </a:p>
          <a:p>
            <a:pPr lvl="2" marL="1143000" indent="-365400">
              <a:lnSpc>
                <a:spcPct val="100000"/>
              </a:lnSpc>
              <a:spcBef>
                <a:spcPts val="400"/>
              </a:spcBef>
              <a:buClr>
                <a:srgbClr val="873624"/>
              </a:buClr>
              <a:buFont typeface="Wingdings" charset="2"/>
              <a:buChar char=""/>
            </a:pPr>
            <a:r>
              <a:rPr b="0" lang="sr-Latn-RS" sz="2000" spc="-1" strike="noStrike">
                <a:solidFill>
                  <a:srgbClr val="262626"/>
                </a:solidFill>
                <a:latin typeface="Book Antiqua"/>
              </a:rPr>
              <a:t>Third level</a:t>
            </a:r>
            <a:endParaRPr b="0" lang="sr-Latn-RS" sz="2000" spc="-1" strike="noStrike">
              <a:solidFill>
                <a:srgbClr val="262626"/>
              </a:solidFill>
              <a:latin typeface="Book Antiqua"/>
            </a:endParaRPr>
          </a:p>
          <a:p>
            <a:pPr lvl="3" marL="1508760" indent="-319680">
              <a:lnSpc>
                <a:spcPct val="100000"/>
              </a:lnSpc>
              <a:spcBef>
                <a:spcPts val="360"/>
              </a:spcBef>
              <a:buClr>
                <a:srgbClr val="873624"/>
              </a:buClr>
              <a:buFont typeface="Wingdings" charset="2"/>
              <a:buChar char=""/>
            </a:pPr>
            <a:r>
              <a:rPr b="0" lang="sr-Latn-RS" sz="1800" spc="-1" strike="noStrike">
                <a:solidFill>
                  <a:srgbClr val="262626"/>
                </a:solidFill>
                <a:latin typeface="Book Antiqua"/>
              </a:rPr>
              <a:t>Fourth level</a:t>
            </a:r>
            <a:endParaRPr b="0" lang="sr-Latn-RS" sz="1800" spc="-1" strike="noStrike">
              <a:solidFill>
                <a:srgbClr val="262626"/>
              </a:solidFill>
              <a:latin typeface="Book Antiqua"/>
            </a:endParaRPr>
          </a:p>
          <a:p>
            <a:pPr lvl="4" marL="1828800" indent="-319680">
              <a:lnSpc>
                <a:spcPct val="100000"/>
              </a:lnSpc>
              <a:spcBef>
                <a:spcPts val="320"/>
              </a:spcBef>
              <a:buClr>
                <a:srgbClr val="873624"/>
              </a:buClr>
              <a:buFont typeface="Wingdings" charset="2"/>
              <a:buChar char=""/>
            </a:pPr>
            <a:r>
              <a:rPr b="0" lang="sr-Latn-RS" sz="1600" spc="-1" strike="noStrike">
                <a:solidFill>
                  <a:srgbClr val="262626"/>
                </a:solidFill>
                <a:latin typeface="Book Antiqua"/>
              </a:rPr>
              <a:t>Fifth level</a:t>
            </a:r>
            <a:endParaRPr b="0" lang="sr-Latn-RS" sz="16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dt"/>
          </p:nvPr>
        </p:nvSpPr>
        <p:spPr>
          <a:xfrm>
            <a:off x="360360" y="616140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5F6B295B-0C92-4EFF-98BB-BD5EE70576CA}" type="datetime">
              <a:rPr b="0" lang="en-US" sz="1200" spc="-1" strike="noStrike">
                <a:solidFill>
                  <a:srgbClr val="895d1d"/>
                </a:solidFill>
                <a:latin typeface="Book Antiqua"/>
              </a:rPr>
              <a:t>1/17/20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ftr"/>
          </p:nvPr>
        </p:nvSpPr>
        <p:spPr>
          <a:xfrm>
            <a:off x="3124080" y="616140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sldNum"/>
          </p:nvPr>
        </p:nvSpPr>
        <p:spPr>
          <a:xfrm>
            <a:off x="6639120" y="616140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566E9CE-951D-4A9A-ABCA-6BA64F151D80}" type="slidenum">
              <a:rPr b="0" lang="en-US" sz="1200" spc="-1" strike="noStrike">
                <a:solidFill>
                  <a:srgbClr val="895d1d"/>
                </a:solidFill>
                <a:latin typeface="Book Antiqu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52" name="PlaceHolder 6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5400" spc="-1" strike="noStrike">
                <a:solidFill>
                  <a:srgbClr val="895d1d"/>
                </a:solidFill>
                <a:latin typeface="Book Antiqua"/>
              </a:rPr>
              <a:t>Click to edit Master title style</a:t>
            </a:r>
            <a:endParaRPr b="0" lang="sr-Latn-RS" sz="5400" spc="-1" strike="noStrike">
              <a:solidFill>
                <a:srgbClr val="000000"/>
              </a:solidFill>
              <a:latin typeface="Book Antiqua"/>
            </a:endParaRPr>
          </a:p>
        </p:txBody>
      </p:sp>
      <p:grpSp>
        <p:nvGrpSpPr>
          <p:cNvPr id="53" name="Group 7"/>
          <p:cNvGrpSpPr/>
          <p:nvPr/>
        </p:nvGrpSpPr>
        <p:grpSpPr>
          <a:xfrm>
            <a:off x="1172520" y="1392120"/>
            <a:ext cx="6779160" cy="913320"/>
            <a:chOff x="1172520" y="1392120"/>
            <a:chExt cx="6779160" cy="913320"/>
          </a:xfrm>
        </p:grpSpPr>
        <p:sp>
          <p:nvSpPr>
            <p:cNvPr id="54" name="CustomShape 8"/>
            <p:cNvSpPr/>
            <p:nvPr/>
          </p:nvSpPr>
          <p:spPr>
            <a:xfrm>
              <a:off x="4152240" y="1392120"/>
              <a:ext cx="866880" cy="9133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5400" spc="-1" strike="noStrike">
                  <a:solidFill>
                    <a:srgbClr val="dba455"/>
                  </a:solidFill>
                  <a:latin typeface="Wingdings"/>
                </a:rPr>
                <a:t></a:t>
              </a:r>
              <a:endParaRPr b="0" lang="en-US" sz="5400" spc="-1" strike="noStrike">
                <a:latin typeface="Arial"/>
              </a:endParaRPr>
            </a:p>
          </p:txBody>
        </p:sp>
        <p:sp>
          <p:nvSpPr>
            <p:cNvPr id="55" name="Line 9"/>
            <p:cNvSpPr/>
            <p:nvPr/>
          </p:nvSpPr>
          <p:spPr>
            <a:xfrm flipH="1" flipV="1">
              <a:off x="1172520" y="1936080"/>
              <a:ext cx="3119760" cy="180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6" name="Line 10"/>
            <p:cNvSpPr/>
            <p:nvPr/>
          </p:nvSpPr>
          <p:spPr>
            <a:xfrm flipH="1" flipV="1">
              <a:off x="4831920" y="1933200"/>
              <a:ext cx="3119760" cy="144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microsoft.com/office/2007/relationships/hdphoto" Target="../media/hdphoto1.wdp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2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8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  <a:reflection algn="bl" dir="5400000" dist="50800" endPos="65000" rotWithShape="0" sy="-100000"/>
          </a:effectLst>
        </p:spPr>
      </p:pic>
      <p:sp>
        <p:nvSpPr>
          <p:cNvPr id="94" name="TextShape 1"/>
          <p:cNvSpPr txBox="1"/>
          <p:nvPr/>
        </p:nvSpPr>
        <p:spPr>
          <a:xfrm>
            <a:off x="1183320" y="1387800"/>
            <a:ext cx="6777000" cy="17316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i="1" lang="sr-Latn-RS" sz="5400" spc="-1" strike="noStrike">
                <a:solidFill>
                  <a:srgbClr val="ffffff"/>
                </a:solidFill>
                <a:latin typeface="Book Antiqua"/>
              </a:rPr>
              <a:t>ADH1B</a:t>
            </a:r>
            <a:r>
              <a:rPr b="0" lang="sr-Latn-RS" sz="5400" spc="-1" strike="noStrike">
                <a:solidFill>
                  <a:srgbClr val="ffffff"/>
                </a:solidFill>
                <a:latin typeface="Book Antiqua"/>
              </a:rPr>
              <a:t> i (otpornost na) alkoholizam</a:t>
            </a:r>
            <a:endParaRPr b="0" lang="sr-Latn-RS" sz="5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1371600" y="376776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7000"/>
          </a:bodyPr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ffffff"/>
                </a:solidFill>
                <a:latin typeface="Book Antiqua"/>
              </a:rPr>
              <a:t>Sveučilište u Rijeci; Medicinski fakultet 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ffffff"/>
                </a:solidFill>
                <a:latin typeface="Book Antiqua"/>
              </a:rPr>
              <a:t>Akademska godina: 2019./2020.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ffffff"/>
                </a:solidFill>
                <a:latin typeface="Book Antiqua"/>
              </a:rPr>
              <a:t>Predmet: Metode visoke propusnosti u proteomici i genomici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ffffff"/>
                </a:solidFill>
                <a:latin typeface="Book Antiqua"/>
              </a:rPr>
              <a:t>Studenti: Ines Vidović, Mario Lazaneo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683640" y="2205000"/>
            <a:ext cx="4536000" cy="40320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18000"/>
          </a:bodyPr>
          <a:p>
            <a:pPr marL="365760" indent="-365400">
              <a:lnSpc>
                <a:spcPct val="100000"/>
              </a:lnSpc>
              <a:spcBef>
                <a:spcPts val="479"/>
              </a:spcBef>
              <a:buClr>
                <a:srgbClr val="873624"/>
              </a:buClr>
              <a:buFont typeface="Wingdings" charset="2"/>
              <a:buChar char=""/>
            </a:pPr>
            <a:r>
              <a:rPr b="0" lang="sr-Latn-RS" sz="2400" spc="-1" strike="noStrike">
                <a:solidFill>
                  <a:srgbClr val="262626"/>
                </a:solidFill>
                <a:latin typeface="Book Antiqua"/>
              </a:rPr>
              <a:t>Učinak konzumiranog alkohola (etanol) na organe (mozak) ovise o koncentraciji etanola i vremenu izlaganja alkoholu. </a:t>
            </a:r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  <a:p>
            <a:pPr marL="365760" indent="-365400">
              <a:lnSpc>
                <a:spcPct val="100000"/>
              </a:lnSpc>
              <a:spcBef>
                <a:spcPts val="479"/>
              </a:spcBef>
              <a:buClr>
                <a:srgbClr val="873624"/>
              </a:buClr>
              <a:buFont typeface="Wingdings" charset="2"/>
              <a:buChar char=""/>
            </a:pPr>
            <a:r>
              <a:rPr b="0" lang="sr-Latn-RS" sz="2400" spc="-1" strike="noStrike">
                <a:solidFill>
                  <a:srgbClr val="262626"/>
                </a:solidFill>
                <a:latin typeface="Book Antiqua"/>
              </a:rPr>
              <a:t>Utjecaj apsorpcije etanola u krvne žile i tkiva,  metabolizam etanola.</a:t>
            </a:r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  <a:p>
            <a:pPr marL="365760" indent="-365400">
              <a:lnSpc>
                <a:spcPct val="100000"/>
              </a:lnSpc>
              <a:spcBef>
                <a:spcPts val="479"/>
              </a:spcBef>
              <a:buClr>
                <a:srgbClr val="873624"/>
              </a:buClr>
              <a:buFont typeface="Wingdings" charset="2"/>
              <a:buChar char=""/>
            </a:pPr>
            <a:r>
              <a:rPr b="0" lang="sr-Latn-RS" sz="2400" spc="-1" strike="noStrike">
                <a:solidFill>
                  <a:srgbClr val="262626"/>
                </a:solidFill>
                <a:latin typeface="Book Antiqua"/>
              </a:rPr>
              <a:t>Mjesto odvijanja; jetra, pojava u drugim tkivima, lokalno oštećenje.</a:t>
            </a:r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  <a:p>
            <a:pPr marL="365760" indent="-365400">
              <a:lnSpc>
                <a:spcPct val="100000"/>
              </a:lnSpc>
              <a:spcBef>
                <a:spcPts val="479"/>
              </a:spcBef>
              <a:buClr>
                <a:srgbClr val="873624"/>
              </a:buClr>
              <a:buFont typeface="Wingdings" charset="2"/>
              <a:buChar char=""/>
            </a:pPr>
            <a:r>
              <a:rPr b="0" lang="sr-Latn-RS" sz="2400" spc="-1" strike="noStrike">
                <a:solidFill>
                  <a:srgbClr val="262626"/>
                </a:solidFill>
                <a:latin typeface="Book Antiqua"/>
              </a:rPr>
              <a:t>Oksidacija etanola u acetaldehid, enzim alkohol dehidrogenaza (ADH).</a:t>
            </a:r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  <a:p>
            <a:pPr marL="365760" indent="-365400">
              <a:lnSpc>
                <a:spcPct val="100000"/>
              </a:lnSpc>
              <a:spcBef>
                <a:spcPts val="479"/>
              </a:spcBef>
              <a:buClr>
                <a:srgbClr val="873624"/>
              </a:buClr>
              <a:buFont typeface="Wingdings" charset="2"/>
              <a:buChar char=""/>
            </a:pPr>
            <a:r>
              <a:rPr b="0" lang="sr-Latn-RS" sz="2400" spc="-1" strike="noStrike">
                <a:solidFill>
                  <a:srgbClr val="262626"/>
                </a:solidFill>
                <a:latin typeface="Book Antiqua"/>
              </a:rPr>
              <a:t>2. reakcija; acetaldehid se oksidira u acetat (ALDH), citokrom P450 (npr. CYP2E1) metabolizira mali dio ispijenog etanola.</a:t>
            </a:r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  <a:p>
            <a:pPr marL="365760" indent="-365400">
              <a:lnSpc>
                <a:spcPct val="100000"/>
              </a:lnSpc>
              <a:spcBef>
                <a:spcPts val="479"/>
              </a:spcBef>
              <a:buClr>
                <a:srgbClr val="873624"/>
              </a:buClr>
              <a:buFont typeface="Wingdings" charset="2"/>
              <a:buChar char=""/>
            </a:pPr>
            <a:r>
              <a:rPr b="0" lang="sr-Latn-RS" sz="2400" spc="-1" strike="noStrike">
                <a:solidFill>
                  <a:srgbClr val="262626"/>
                </a:solidFill>
                <a:latin typeface="Book Antiqua"/>
              </a:rPr>
              <a:t>Osobe koje posjeduju alele za ADH i ALDH imaju manji rizik za stvaranje ovisnosti o alkoholu.</a:t>
            </a:r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688320" y="570240"/>
            <a:ext cx="7755840" cy="1053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5400" spc="-1" strike="noStrike">
                <a:solidFill>
                  <a:srgbClr val="895d1d"/>
                </a:solidFill>
                <a:latin typeface="Book Antiqua"/>
              </a:rPr>
              <a:t>Metabolizam alkohola</a:t>
            </a:r>
            <a:endParaRPr b="0" lang="sr-Latn-RS" sz="5400" spc="-1" strike="noStrike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98" name="Picture 2" descr=""/>
          <p:cNvPicPr/>
          <p:nvPr/>
        </p:nvPicPr>
        <p:blipFill>
          <a:blip r:embed="rId1"/>
          <a:stretch/>
        </p:blipFill>
        <p:spPr>
          <a:xfrm>
            <a:off x="5292000" y="1772640"/>
            <a:ext cx="3456000" cy="2060640"/>
          </a:xfrm>
          <a:prstGeom prst="rect">
            <a:avLst/>
          </a:prstGeom>
          <a:ln>
            <a:noFill/>
          </a:ln>
        </p:spPr>
      </p:pic>
      <p:pic>
        <p:nvPicPr>
          <p:cNvPr id="99" name="Picture 3" descr=""/>
          <p:cNvPicPr/>
          <p:nvPr/>
        </p:nvPicPr>
        <p:blipFill>
          <a:blip r:embed="rId2"/>
          <a:stretch/>
        </p:blipFill>
        <p:spPr>
          <a:xfrm>
            <a:off x="5292000" y="4221000"/>
            <a:ext cx="3456000" cy="216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699120" y="2248200"/>
            <a:ext cx="4160520" cy="39164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15000"/>
          </a:bodyPr>
          <a:p>
            <a:pPr marL="365760" indent="-365400">
              <a:lnSpc>
                <a:spcPct val="100000"/>
              </a:lnSpc>
              <a:spcBef>
                <a:spcPts val="479"/>
              </a:spcBef>
              <a:buClr>
                <a:srgbClr val="873624"/>
              </a:buClr>
              <a:buFont typeface="Wingdings" charset="2"/>
              <a:buChar char=""/>
            </a:pPr>
            <a:r>
              <a:rPr b="0" lang="sr-Latn-RS" sz="2400" spc="-1" strike="noStrike">
                <a:solidFill>
                  <a:srgbClr val="262626"/>
                </a:solidFill>
                <a:latin typeface="Book Antiqua"/>
              </a:rPr>
              <a:t>Kodiraju enzime koji funkcioniraju kao enzimi, 7 vrsta ADH je podijeljeno je u 5 razreda. </a:t>
            </a:r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  <a:p>
            <a:pPr marL="365760" indent="-365400">
              <a:lnSpc>
                <a:spcPct val="100000"/>
              </a:lnSpc>
              <a:spcBef>
                <a:spcPts val="479"/>
              </a:spcBef>
              <a:buClr>
                <a:srgbClr val="873624"/>
              </a:buClr>
              <a:buFont typeface="Wingdings" charset="2"/>
              <a:buChar char=""/>
            </a:pPr>
            <a:r>
              <a:rPr b="0" lang="sr-Latn-RS" sz="2400" spc="-1" strike="noStrike">
                <a:solidFill>
                  <a:srgbClr val="262626"/>
                </a:solidFill>
                <a:latin typeface="Book Antiqua"/>
              </a:rPr>
              <a:t>ADH1A, ADH1B i ADH1C kodiraju podjedinice α, β i γ, koje oblikuju  homodimere ili heterodimere,  utječu na oksidaciju  etanola u jetri. </a:t>
            </a:r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  <a:p>
            <a:pPr marL="365760" indent="-365400">
              <a:lnSpc>
                <a:spcPct val="100000"/>
              </a:lnSpc>
              <a:spcBef>
                <a:spcPts val="479"/>
              </a:spcBef>
              <a:buClr>
                <a:srgbClr val="873624"/>
              </a:buClr>
              <a:buFont typeface="Wingdings" charset="2"/>
              <a:buChar char=""/>
            </a:pPr>
            <a:r>
              <a:rPr b="0" lang="sr-Latn-RS" sz="2400" spc="-1" strike="noStrike">
                <a:solidFill>
                  <a:srgbClr val="262626"/>
                </a:solidFill>
                <a:latin typeface="Book Antiqua"/>
              </a:rPr>
              <a:t>ADH4 kodira π-ADH, oksidacija etanola u većim koncentracijama. </a:t>
            </a:r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  <a:p>
            <a:pPr marL="365760" indent="-365400">
              <a:lnSpc>
                <a:spcPct val="100000"/>
              </a:lnSpc>
              <a:spcBef>
                <a:spcPts val="479"/>
              </a:spcBef>
              <a:buClr>
                <a:srgbClr val="873624"/>
              </a:buClr>
              <a:buFont typeface="Wingdings" charset="2"/>
              <a:buChar char=""/>
            </a:pPr>
            <a:r>
              <a:rPr b="0" lang="sr-Latn-RS" sz="2400" spc="-1" strike="noStrike">
                <a:solidFill>
                  <a:srgbClr val="262626"/>
                </a:solidFill>
                <a:latin typeface="Book Antiqua"/>
              </a:rPr>
              <a:t>ADH5 kodira χ-ADH, formaldehid dehidrogenazu sa niskim afinitetom za etanol. </a:t>
            </a:r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  <a:p>
            <a:pPr marL="365760" indent="-365400">
              <a:lnSpc>
                <a:spcPct val="100000"/>
              </a:lnSpc>
              <a:spcBef>
                <a:spcPts val="479"/>
              </a:spcBef>
              <a:buClr>
                <a:srgbClr val="873624"/>
              </a:buClr>
              <a:buFont typeface="Wingdings" charset="2"/>
              <a:buChar char=""/>
            </a:pPr>
            <a:r>
              <a:rPr b="0" lang="sr-Latn-RS" sz="2400" spc="-1" strike="noStrike">
                <a:solidFill>
                  <a:srgbClr val="262626"/>
                </a:solidFill>
                <a:latin typeface="Book Antiqua"/>
              </a:rPr>
              <a:t>ADH6 mRNA prisutna je u jetri fetusa i odraslih, enzim nije izoliran iz tkiva. </a:t>
            </a:r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  <a:p>
            <a:pPr marL="365760" indent="-365400">
              <a:lnSpc>
                <a:spcPct val="100000"/>
              </a:lnSpc>
              <a:spcBef>
                <a:spcPts val="479"/>
              </a:spcBef>
              <a:buClr>
                <a:srgbClr val="873624"/>
              </a:buClr>
              <a:buFont typeface="Wingdings" charset="2"/>
              <a:buChar char=""/>
            </a:pPr>
            <a:r>
              <a:rPr b="0" lang="sr-Latn-RS" sz="2400" spc="-1" strike="noStrike">
                <a:solidFill>
                  <a:srgbClr val="262626"/>
                </a:solidFill>
                <a:latin typeface="Book Antiqua"/>
              </a:rPr>
              <a:t>ADH7 kodira σ-ADH, oksidacija etanola i retinola.</a:t>
            </a:r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688320" y="570240"/>
            <a:ext cx="7755840" cy="1053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5400" spc="-1" strike="noStrike">
                <a:solidFill>
                  <a:srgbClr val="895d1d"/>
                </a:solidFill>
                <a:latin typeface="Book Antiqua"/>
              </a:rPr>
              <a:t>ADH geni</a:t>
            </a:r>
            <a:endParaRPr b="0" lang="sr-Latn-RS" sz="5400" spc="-1" strike="noStrike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102" name="Picture 2" descr=""/>
          <p:cNvPicPr/>
          <p:nvPr/>
        </p:nvPicPr>
        <p:blipFill>
          <a:blip r:embed="rId1"/>
          <a:stretch/>
        </p:blipFill>
        <p:spPr>
          <a:xfrm>
            <a:off x="4976640" y="2493000"/>
            <a:ext cx="3960000" cy="309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699120" y="2248200"/>
            <a:ext cx="7745040" cy="31964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24000"/>
          </a:bodyPr>
          <a:p>
            <a:pPr marL="365760" indent="-365400">
              <a:lnSpc>
                <a:spcPct val="100000"/>
              </a:lnSpc>
              <a:spcBef>
                <a:spcPts val="479"/>
              </a:spcBef>
              <a:buClr>
                <a:srgbClr val="873624"/>
              </a:buClr>
              <a:buFont typeface="Wingdings" charset="2"/>
              <a:buChar char=""/>
            </a:pPr>
            <a:r>
              <a:rPr b="0" lang="sr-Latn-RS" sz="2400" spc="-1" strike="noStrike">
                <a:solidFill>
                  <a:srgbClr val="262626"/>
                </a:solidFill>
                <a:latin typeface="Book Antiqua"/>
              </a:rPr>
              <a:t>povećana pretvorba alkohola u acetaldehid </a:t>
            </a:r>
            <a:r>
              <a:rPr b="0" lang="sr-Latn-RS" sz="2400" spc="-1" strike="noStrike">
                <a:solidFill>
                  <a:srgbClr val="262626"/>
                </a:solidFill>
                <a:latin typeface="Wingdings"/>
              </a:rPr>
              <a:t></a:t>
            </a:r>
            <a:r>
              <a:rPr b="0" lang="sr-Latn-RS" sz="2400" spc="-1" strike="noStrike">
                <a:solidFill>
                  <a:srgbClr val="262626"/>
                </a:solidFill>
                <a:latin typeface="Book Antiqua"/>
              </a:rPr>
              <a:t> povećana koncentracija acetaldehida odvraća ljude od konzumiranja alkohola i alkoholizma</a:t>
            </a:r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  <a:p>
            <a:pPr marL="365760" indent="-365400">
              <a:lnSpc>
                <a:spcPct val="100000"/>
              </a:lnSpc>
              <a:spcBef>
                <a:spcPts val="479"/>
              </a:spcBef>
              <a:buClr>
                <a:srgbClr val="873624"/>
              </a:buClr>
              <a:buFont typeface="Wingdings" charset="2"/>
              <a:buChar char=""/>
            </a:pPr>
            <a:r>
              <a:rPr b="0" lang="sr-Latn-RS" sz="2400" spc="-1" strike="noStrike">
                <a:solidFill>
                  <a:srgbClr val="262626"/>
                </a:solidFill>
                <a:latin typeface="Book Antiqua"/>
              </a:rPr>
              <a:t>mutacija na aminokiselini koja se spaja s NAD+ </a:t>
            </a:r>
            <a:r>
              <a:rPr b="0" lang="sr-Latn-RS" sz="2400" spc="-1" strike="noStrike">
                <a:solidFill>
                  <a:srgbClr val="262626"/>
                </a:solidFill>
                <a:latin typeface="Wingdings"/>
              </a:rPr>
              <a:t></a:t>
            </a:r>
            <a:r>
              <a:rPr b="0" lang="sr-Latn-RS" sz="2400" spc="-1" strike="noStrike">
                <a:solidFill>
                  <a:srgbClr val="262626"/>
                </a:solidFill>
                <a:latin typeface="Book Antiqua"/>
              </a:rPr>
              <a:t> brže otpuštanje NAD+ na kraju reakcije</a:t>
            </a:r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  <a:p>
            <a:pPr marL="365760" indent="-365400">
              <a:lnSpc>
                <a:spcPct val="100000"/>
              </a:lnSpc>
              <a:spcBef>
                <a:spcPts val="479"/>
              </a:spcBef>
              <a:buClr>
                <a:srgbClr val="873624"/>
              </a:buClr>
              <a:buFont typeface="Wingdings" charset="2"/>
              <a:buChar char=""/>
            </a:pPr>
            <a:r>
              <a:rPr b="0" lang="sr-Latn-RS" sz="2400" spc="-1" strike="noStrike">
                <a:solidFill>
                  <a:srgbClr val="262626"/>
                </a:solidFill>
                <a:latin typeface="Book Antiqua"/>
              </a:rPr>
              <a:t>referetntni alel = ADH1B*1</a:t>
            </a:r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  <a:p>
            <a:pPr marL="365760" indent="-365400">
              <a:lnSpc>
                <a:spcPct val="100000"/>
              </a:lnSpc>
              <a:spcBef>
                <a:spcPts val="479"/>
              </a:spcBef>
              <a:buClr>
                <a:srgbClr val="873624"/>
              </a:buClr>
              <a:buFont typeface="Wingdings" charset="2"/>
              <a:buChar char=""/>
            </a:pPr>
            <a:r>
              <a:rPr b="0" lang="sr-Latn-RS" sz="2400" spc="-1" strike="noStrike">
                <a:solidFill>
                  <a:srgbClr val="262626"/>
                </a:solidFill>
                <a:latin typeface="Book Antiqua"/>
              </a:rPr>
              <a:t>mutacija ADH1B Arg48His = ADH1B*2</a:t>
            </a:r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  <a:p>
            <a:pPr marL="365760" indent="-365400">
              <a:lnSpc>
                <a:spcPct val="100000"/>
              </a:lnSpc>
              <a:spcBef>
                <a:spcPts val="479"/>
              </a:spcBef>
              <a:buClr>
                <a:srgbClr val="873624"/>
              </a:buClr>
              <a:buFont typeface="Wingdings" charset="2"/>
              <a:buChar char=""/>
            </a:pPr>
            <a:r>
              <a:rPr b="0" lang="sr-Latn-RS" sz="2400" spc="-1" strike="noStrike">
                <a:solidFill>
                  <a:srgbClr val="262626"/>
                </a:solidFill>
                <a:latin typeface="Book Antiqua"/>
              </a:rPr>
              <a:t>česta mutacija u istočnih Azijata</a:t>
            </a:r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  <a:p>
            <a:pPr marL="365760" indent="-365400">
              <a:lnSpc>
                <a:spcPct val="100000"/>
              </a:lnSpc>
              <a:spcBef>
                <a:spcPts val="479"/>
              </a:spcBef>
              <a:buClr>
                <a:srgbClr val="873624"/>
              </a:buClr>
              <a:buFont typeface="Wingdings" charset="2"/>
              <a:buChar char=""/>
            </a:pPr>
            <a:r>
              <a:rPr b="0" lang="sr-Latn-RS" sz="2400" spc="-1" strike="noStrike">
                <a:solidFill>
                  <a:srgbClr val="262626"/>
                </a:solidFill>
                <a:latin typeface="Book Antiqua"/>
              </a:rPr>
              <a:t>omjer rizika u usporedbi s osobama s 2 referentna alela </a:t>
            </a:r>
            <a:r>
              <a:rPr b="0" lang="sr-Latn-RS" sz="2400" spc="-1" strike="noStrike">
                <a:solidFill>
                  <a:srgbClr val="262626"/>
                </a:solidFill>
                <a:latin typeface="Wingdings"/>
              </a:rPr>
              <a:t></a:t>
            </a:r>
            <a:r>
              <a:rPr b="0" lang="sr-Latn-RS" sz="2400" spc="-1" strike="noStrike">
                <a:solidFill>
                  <a:srgbClr val="262626"/>
                </a:solidFill>
                <a:latin typeface="Book Antiqua"/>
              </a:rPr>
              <a:t> 0,19 heterozigoti</a:t>
            </a:r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sr-Latn-RS" sz="2400" spc="-1" strike="noStrike">
                <a:solidFill>
                  <a:srgbClr val="262626"/>
                </a:solidFill>
                <a:latin typeface="Book Antiqua"/>
              </a:rPr>
              <a:t>                                                                                                          </a:t>
            </a:r>
            <a:r>
              <a:rPr b="0" lang="sr-Latn-RS" sz="2400" spc="-1" strike="noStrike">
                <a:solidFill>
                  <a:srgbClr val="262626"/>
                </a:solidFill>
                <a:latin typeface="Wingdings"/>
              </a:rPr>
              <a:t></a:t>
            </a:r>
            <a:r>
              <a:rPr b="0" lang="sr-Latn-RS" sz="2400" spc="-1" strike="noStrike">
                <a:solidFill>
                  <a:srgbClr val="262626"/>
                </a:solidFill>
                <a:latin typeface="Book Antiqua"/>
              </a:rPr>
              <a:t> </a:t>
            </a:r>
            <a:r>
              <a:rPr b="0" lang="sr-Latn-RS" sz="2400" spc="-1" strike="noStrike">
                <a:solidFill>
                  <a:srgbClr val="262626"/>
                </a:solidFill>
                <a:latin typeface="Book Antiqua"/>
              </a:rPr>
              <a:t>0,12 homozigoti</a:t>
            </a:r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  <a:p>
            <a:pPr marL="365760" indent="-365400">
              <a:lnSpc>
                <a:spcPct val="100000"/>
              </a:lnSpc>
              <a:spcBef>
                <a:spcPts val="479"/>
              </a:spcBef>
              <a:buClr>
                <a:srgbClr val="873624"/>
              </a:buClr>
              <a:buFont typeface="Wingdings" charset="2"/>
              <a:buChar char=""/>
            </a:pPr>
            <a:r>
              <a:rPr b="0" lang="sr-Latn-RS" sz="2400" spc="-1" strike="noStrike">
                <a:solidFill>
                  <a:srgbClr val="262626"/>
                </a:solidFill>
                <a:latin typeface="Book Antiqua"/>
              </a:rPr>
              <a:t>zaštitni efekt mutacije je slabiji kod Europljana (socijalni faktori?)</a:t>
            </a:r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sr-Latn-RS" sz="2400" spc="-1" strike="noStrike">
                <a:solidFill>
                  <a:srgbClr val="262626"/>
                </a:solidFill>
                <a:latin typeface="Book Antiqua"/>
              </a:rPr>
              <a:t>                      </a:t>
            </a:r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sr-Latn-RS" sz="2000" spc="-1" strike="noStrike">
                <a:solidFill>
                  <a:srgbClr val="262626"/>
                </a:solidFill>
                <a:latin typeface="Book Antiqua"/>
              </a:rPr>
              <a:t>Whitfield JB. Alcohol dehydrogenase and alcohol dependence: Variation in genotype-associated risk between populations. American Journal of Human Genetics. 71(5):1247–1250. author reply 1250–1251, 2002</a:t>
            </a:r>
            <a:endParaRPr b="0" lang="sr-Latn-RS" sz="2000" spc="-1" strike="noStrike">
              <a:solidFill>
                <a:srgbClr val="262626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sr-Latn-RS" sz="20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688320" y="570240"/>
            <a:ext cx="7755840" cy="1053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4800" spc="-1" strike="noStrike">
                <a:solidFill>
                  <a:srgbClr val="895d1d"/>
                </a:solidFill>
                <a:latin typeface="Book Antiqua"/>
              </a:rPr>
              <a:t>Mutacija ADH1B Arg48His</a:t>
            </a:r>
            <a:endParaRPr b="0" lang="sr-Latn-RS" sz="4800" spc="-1" strike="noStrike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105" name="Picture 2" descr=""/>
          <p:cNvPicPr/>
          <p:nvPr/>
        </p:nvPicPr>
        <p:blipFill>
          <a:blip r:embed="rId1"/>
          <a:stretch/>
        </p:blipFill>
        <p:spPr>
          <a:xfrm>
            <a:off x="1403640" y="5445360"/>
            <a:ext cx="5976360" cy="1295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688320" y="570240"/>
            <a:ext cx="7755840" cy="1053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107" name="Picture 2" descr=""/>
          <p:cNvPicPr/>
          <p:nvPr/>
        </p:nvPicPr>
        <p:blipFill>
          <a:blip r:embed="rId1"/>
          <a:stretch/>
        </p:blipFill>
        <p:spPr>
          <a:xfrm>
            <a:off x="0" y="44640"/>
            <a:ext cx="9143640" cy="2017440"/>
          </a:xfrm>
          <a:prstGeom prst="rect">
            <a:avLst/>
          </a:prstGeom>
          <a:ln>
            <a:noFill/>
          </a:ln>
        </p:spPr>
      </p:pic>
      <p:pic>
        <p:nvPicPr>
          <p:cNvPr id="108" name="Picture 3" descr=""/>
          <p:cNvPicPr/>
          <p:nvPr/>
        </p:nvPicPr>
        <p:blipFill>
          <a:blip r:embed="rId2"/>
          <a:stretch/>
        </p:blipFill>
        <p:spPr>
          <a:xfrm>
            <a:off x="1547640" y="2349000"/>
            <a:ext cx="5976360" cy="3960000"/>
          </a:xfrm>
          <a:prstGeom prst="rect">
            <a:avLst/>
          </a:prstGeom>
          <a:ln>
            <a:noFill/>
          </a:ln>
        </p:spPr>
      </p:pic>
      <p:sp>
        <p:nvSpPr>
          <p:cNvPr id="109" name="CustomShape 2"/>
          <p:cNvSpPr/>
          <p:nvPr/>
        </p:nvSpPr>
        <p:spPr>
          <a:xfrm>
            <a:off x="0" y="1124640"/>
            <a:ext cx="9108000" cy="21564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35640" y="2061000"/>
            <a:ext cx="4160520" cy="37004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24000"/>
          </a:bodyPr>
          <a:p>
            <a:pPr marL="365760" indent="-365400">
              <a:lnSpc>
                <a:spcPct val="100000"/>
              </a:lnSpc>
              <a:spcBef>
                <a:spcPts val="479"/>
              </a:spcBef>
              <a:buClr>
                <a:srgbClr val="873624"/>
              </a:buClr>
              <a:buFont typeface="Wingdings" charset="2"/>
              <a:buChar char=""/>
            </a:pPr>
            <a:r>
              <a:rPr b="0" lang="sr-Latn-RS" sz="2400" spc="-1" strike="noStrike">
                <a:solidFill>
                  <a:srgbClr val="262626"/>
                </a:solidFill>
                <a:latin typeface="Book Antiqua"/>
              </a:rPr>
              <a:t>ADH1B i ALDH2 geni najbolje povezani sa rizikom od alkoholizma.</a:t>
            </a:r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  <a:p>
            <a:pPr marL="365760" indent="-365400">
              <a:lnSpc>
                <a:spcPct val="100000"/>
              </a:lnSpc>
              <a:spcBef>
                <a:spcPts val="479"/>
              </a:spcBef>
              <a:buClr>
                <a:srgbClr val="873624"/>
              </a:buClr>
              <a:buFont typeface="Wingdings" charset="2"/>
              <a:buChar char=""/>
            </a:pPr>
            <a:r>
              <a:rPr b="0" lang="sr-Latn-RS" sz="2400" spc="-1" strike="noStrike">
                <a:solidFill>
                  <a:srgbClr val="262626"/>
                </a:solidFill>
                <a:latin typeface="Book Antiqua"/>
              </a:rPr>
              <a:t>Učinak  temeljen na povećanju lokalne koncentracije acetaldehida zbog brže oksidacije etanola.</a:t>
            </a:r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  <a:p>
            <a:pPr marL="365760" indent="-365400">
              <a:lnSpc>
                <a:spcPct val="100000"/>
              </a:lnSpc>
              <a:spcBef>
                <a:spcPts val="479"/>
              </a:spcBef>
              <a:buClr>
                <a:srgbClr val="873624"/>
              </a:buClr>
              <a:buFont typeface="Wingdings" charset="2"/>
              <a:buChar char=""/>
            </a:pPr>
            <a:r>
              <a:rPr b="0" lang="sr-Latn-RS" sz="2400" spc="-1" strike="noStrike">
                <a:solidFill>
                  <a:srgbClr val="262626"/>
                </a:solidFill>
                <a:latin typeface="Book Antiqua"/>
              </a:rPr>
              <a:t>Varijante kodiranja ADH1B i ALDH2 se razlikuje među  populacijama; zaštitni aleli za oba gena se u osoba podrijetlom iz istočne Azije. </a:t>
            </a:r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  <a:p>
            <a:pPr marL="365760" indent="-365400">
              <a:lnSpc>
                <a:spcPct val="100000"/>
              </a:lnSpc>
              <a:spcBef>
                <a:spcPts val="479"/>
              </a:spcBef>
              <a:buClr>
                <a:srgbClr val="873624"/>
              </a:buClr>
              <a:buFont typeface="Wingdings" charset="2"/>
              <a:buChar char=""/>
            </a:pPr>
            <a:r>
              <a:rPr b="0" lang="sr-Latn-RS" sz="2400" spc="-1" strike="noStrike">
                <a:solidFill>
                  <a:srgbClr val="262626"/>
                </a:solidFill>
                <a:latin typeface="Book Antiqua"/>
              </a:rPr>
              <a:t>Nijedan gen ne određuje taj rizik.</a:t>
            </a:r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  <a:p>
            <a:pPr marL="365760" indent="-365400">
              <a:lnSpc>
                <a:spcPct val="100000"/>
              </a:lnSpc>
              <a:spcBef>
                <a:spcPts val="479"/>
              </a:spcBef>
              <a:buClr>
                <a:srgbClr val="873624"/>
              </a:buClr>
              <a:buFont typeface="Wingdings" charset="2"/>
              <a:buChar char=""/>
            </a:pPr>
            <a:r>
              <a:rPr b="0" lang="sr-Latn-RS" sz="2400" spc="-1" strike="noStrike">
                <a:solidFill>
                  <a:srgbClr val="262626"/>
                </a:solidFill>
                <a:latin typeface="Book Antiqua"/>
              </a:rPr>
              <a:t>Doprinos drugih gena za rizik, socijalni i okolišni čimbenici.</a:t>
            </a:r>
            <a:endParaRPr b="0" lang="sr-Latn-RS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688320" y="570240"/>
            <a:ext cx="7755840" cy="1053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5400" spc="-1" strike="noStrike">
                <a:solidFill>
                  <a:srgbClr val="895d1d"/>
                </a:solidFill>
                <a:latin typeface="Book Antiqua"/>
              </a:rPr>
              <a:t>Zaključak</a:t>
            </a:r>
            <a:endParaRPr b="0" lang="sr-Latn-RS" sz="5400" spc="-1" strike="noStrike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112" name="Picture 2" descr=""/>
          <p:cNvPicPr/>
          <p:nvPr/>
        </p:nvPicPr>
        <p:blipFill>
          <a:blip r:embed="rId1"/>
          <a:stretch/>
        </p:blipFill>
        <p:spPr>
          <a:xfrm>
            <a:off x="4123440" y="2133000"/>
            <a:ext cx="4912560" cy="360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87</TotalTime>
  <Application>LibreOffice/6.3.2.2$Linux_X86_64 LibreOffice_project/30$Build-2</Application>
  <Words>388</Words>
  <Paragraphs>51</Paragraphs>
  <Company>Microsoft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2019-12-09T14:45:38Z</dcterms:created>
  <dc:creator>student</dc:creator>
  <dc:description/>
  <dc:language>en-US</dc:language>
  <cp:lastModifiedBy>student</cp:lastModifiedBy>
  <dcterms:modified xsi:type="dcterms:W3CDTF">2019-12-09T16:16:08Z</dcterms:modified>
  <cp:revision>25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Microsoft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On-screen Show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6</vt:i4>
  </property>
</Properties>
</file>