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2" r:id="rId5"/>
    <p:sldId id="263" r:id="rId6"/>
    <p:sldId id="260" r:id="rId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A19B2C4-ED9D-4FF5-8A1D-777D357E5D3A}" type="datetimeFigureOut">
              <a:rPr lang="hr-HR" smtClean="0"/>
              <a:t>11.12.2019.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458F4C0-8153-4749-9F41-038B2459E618}" type="slidenum">
              <a:rPr lang="hr-HR" smtClean="0"/>
              <a:t>‹#›</a:t>
            </a:fld>
            <a:endParaRPr lang="hr-HR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9B2C4-ED9D-4FF5-8A1D-777D357E5D3A}" type="datetimeFigureOut">
              <a:rPr lang="hr-HR" smtClean="0"/>
              <a:t>11.12.2019.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8F4C0-8153-4749-9F41-038B2459E618}" type="slidenum">
              <a:rPr lang="hr-HR" smtClean="0"/>
              <a:t>‹#›</a:t>
            </a:fld>
            <a:endParaRPr lang="hr-HR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9B2C4-ED9D-4FF5-8A1D-777D357E5D3A}" type="datetimeFigureOut">
              <a:rPr lang="hr-HR" smtClean="0"/>
              <a:t>11.12.2019.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8F4C0-8153-4749-9F41-038B2459E618}" type="slidenum">
              <a:rPr lang="hr-HR" smtClean="0"/>
              <a:t>‹#›</a:t>
            </a:fld>
            <a:endParaRPr lang="hr-HR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9B2C4-ED9D-4FF5-8A1D-777D357E5D3A}" type="datetimeFigureOut">
              <a:rPr lang="hr-HR" smtClean="0"/>
              <a:t>11.12.2019.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8F4C0-8153-4749-9F41-038B2459E618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9B2C4-ED9D-4FF5-8A1D-777D357E5D3A}" type="datetimeFigureOut">
              <a:rPr lang="hr-HR" smtClean="0"/>
              <a:t>11.12.2019.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8F4C0-8153-4749-9F41-038B2459E618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9B2C4-ED9D-4FF5-8A1D-777D357E5D3A}" type="datetimeFigureOut">
              <a:rPr lang="hr-HR" smtClean="0"/>
              <a:t>11.12.2019.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8F4C0-8153-4749-9F41-038B2459E618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9B2C4-ED9D-4FF5-8A1D-777D357E5D3A}" type="datetimeFigureOut">
              <a:rPr lang="hr-HR" smtClean="0"/>
              <a:t>11.12.2019.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8F4C0-8153-4749-9F41-038B2459E618}" type="slidenum">
              <a:rPr lang="hr-HR" smtClean="0"/>
              <a:t>‹#›</a:t>
            </a:fld>
            <a:endParaRPr lang="hr-HR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9B2C4-ED9D-4FF5-8A1D-777D357E5D3A}" type="datetimeFigureOut">
              <a:rPr lang="hr-HR" smtClean="0"/>
              <a:t>11.12.2019.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8F4C0-8153-4749-9F41-038B2459E618}" type="slidenum">
              <a:rPr lang="hr-HR" smtClean="0"/>
              <a:t>‹#›</a:t>
            </a:fld>
            <a:endParaRPr lang="hr-HR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9B2C4-ED9D-4FF5-8A1D-777D357E5D3A}" type="datetimeFigureOut">
              <a:rPr lang="hr-HR" smtClean="0"/>
              <a:t>11.12.2019.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8F4C0-8153-4749-9F41-038B2459E61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9B2C4-ED9D-4FF5-8A1D-777D357E5D3A}" type="datetimeFigureOut">
              <a:rPr lang="hr-HR" smtClean="0"/>
              <a:t>11.12.2019.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8F4C0-8153-4749-9F41-038B2459E61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9B2C4-ED9D-4FF5-8A1D-777D357E5D3A}" type="datetimeFigureOut">
              <a:rPr lang="hr-HR" smtClean="0"/>
              <a:t>11.12.2019.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8F4C0-8153-4749-9F41-038B2459E61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A19B2C4-ED9D-4FF5-8A1D-777D357E5D3A}" type="datetimeFigureOut">
              <a:rPr lang="hr-HR" smtClean="0"/>
              <a:t>11.12.2019.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458F4C0-8153-4749-9F41-038B2459E618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3600" dirty="0" smtClean="0"/>
              <a:t>VJEŽBA 2</a:t>
            </a:r>
            <a:br>
              <a:rPr lang="hr-HR" sz="3600" dirty="0" smtClean="0"/>
            </a:br>
            <a:r>
              <a:rPr lang="hr-HR" sz="3600" dirty="0" smtClean="0"/>
              <a:t>Studenti: Ines Vidović</a:t>
            </a:r>
            <a:br>
              <a:rPr lang="hr-HR" sz="3600" dirty="0" smtClean="0"/>
            </a:br>
            <a:r>
              <a:rPr lang="hr-HR" sz="3600" dirty="0" smtClean="0"/>
              <a:t>                     Mario </a:t>
            </a:r>
            <a:r>
              <a:rPr lang="hr-HR" sz="3600" dirty="0" err="1" smtClean="0"/>
              <a:t>Lazaneo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Zadatak: pronaći i interpretirati poziciju  </a:t>
            </a:r>
          </a:p>
          <a:p>
            <a:r>
              <a:rPr lang="hr-HR" dirty="0" smtClean="0">
                <a:effectLst/>
              </a:rPr>
              <a:t>Chr17</a:t>
            </a:r>
            <a:r>
              <a:rPr lang="hr-HR" dirty="0">
                <a:effectLst/>
              </a:rPr>
              <a:t>: 7,906,519 G&gt;T i Chr17:7,917,334 C&gt;T (on </a:t>
            </a:r>
            <a:r>
              <a:rPr lang="hr-HR" dirty="0" err="1">
                <a:effectLst/>
              </a:rPr>
              <a:t>Assembly</a:t>
            </a:r>
            <a:r>
              <a:rPr lang="hr-HR" dirty="0">
                <a:effectLst/>
              </a:rPr>
              <a:t> GRCh37)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40203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600" dirty="0" smtClean="0"/>
              <a:t>Gen: GUC2YD</a:t>
            </a:r>
          </a:p>
          <a:p>
            <a:r>
              <a:rPr lang="hr-HR" sz="1600" dirty="0" smtClean="0"/>
              <a:t>GCC =&gt; TCC (</a:t>
            </a:r>
            <a:r>
              <a:rPr lang="hr-HR" sz="1600" dirty="0" err="1" smtClean="0"/>
              <a:t>alanin</a:t>
            </a:r>
            <a:r>
              <a:rPr lang="hr-HR" sz="1600" dirty="0" smtClean="0"/>
              <a:t> u </a:t>
            </a:r>
            <a:r>
              <a:rPr lang="hr-HR" sz="1600" dirty="0" err="1" smtClean="0"/>
              <a:t>serin</a:t>
            </a:r>
            <a:r>
              <a:rPr lang="hr-HR" sz="1600" dirty="0" smtClean="0"/>
              <a:t>) </a:t>
            </a:r>
          </a:p>
          <a:p>
            <a:r>
              <a:rPr lang="hr-HR" sz="1600" dirty="0" err="1" smtClean="0"/>
              <a:t>Missense</a:t>
            </a:r>
            <a:r>
              <a:rPr lang="hr-HR" sz="1600" dirty="0" smtClean="0"/>
              <a:t> mutacija.</a:t>
            </a:r>
            <a:endParaRPr lang="hr-HR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000" dirty="0" smtClean="0"/>
              <a:t>Pozicija 7,906,519 na kromosomu 17 nalazi se u 4. od 20 kodirajuća </a:t>
            </a:r>
            <a:r>
              <a:rPr lang="hr-HR" sz="2000" dirty="0" err="1" smtClean="0"/>
              <a:t>egzona</a:t>
            </a:r>
            <a:r>
              <a:rPr lang="hr-HR" sz="2000" dirty="0" smtClean="0"/>
              <a:t> u genu GUCY2D</a:t>
            </a:r>
            <a:endParaRPr lang="hr-HR" sz="2000" dirty="0"/>
          </a:p>
        </p:txBody>
      </p:sp>
      <p:sp>
        <p:nvSpPr>
          <p:cNvPr id="4" name="Rectangle 3"/>
          <p:cNvSpPr/>
          <p:nvPr/>
        </p:nvSpPr>
        <p:spPr>
          <a:xfrm>
            <a:off x="1835696" y="3501008"/>
            <a:ext cx="720080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12976"/>
            <a:ext cx="8784976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45829" y="3943592"/>
            <a:ext cx="864096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0369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8064896" cy="2952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11560" y="1196752"/>
            <a:ext cx="770485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4216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5876" y="288953"/>
            <a:ext cx="7756263" cy="1054250"/>
          </a:xfrm>
        </p:spPr>
        <p:txBody>
          <a:bodyPr/>
          <a:lstStyle/>
          <a:p>
            <a:r>
              <a:rPr lang="hr-HR" dirty="0"/>
              <a:t> </a:t>
            </a:r>
            <a:r>
              <a:rPr lang="hr-HR" sz="4000" dirty="0"/>
              <a:t>Chr17:7,917,334 C&gt;T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endParaRPr lang="hr-HR" sz="1800" dirty="0"/>
          </a:p>
          <a:p>
            <a:r>
              <a:rPr lang="hr-HR" sz="1800" dirty="0" smtClean="0"/>
              <a:t>GUCY2D gen </a:t>
            </a:r>
            <a:r>
              <a:rPr lang="hr-HR" sz="1800" dirty="0" smtClean="0">
                <a:sym typeface="Wingdings" panose="05000000000000000000" pitchFamily="2" charset="2"/>
              </a:rPr>
              <a:t> </a:t>
            </a:r>
            <a:r>
              <a:rPr lang="hr-HR" sz="1800" dirty="0" err="1" smtClean="0">
                <a:sym typeface="Wingdings" panose="05000000000000000000" pitchFamily="2" charset="2"/>
              </a:rPr>
              <a:t>gvanilat</a:t>
            </a:r>
            <a:r>
              <a:rPr lang="hr-HR" sz="1800" dirty="0" smtClean="0">
                <a:sym typeface="Wingdings" panose="05000000000000000000" pitchFamily="2" charset="2"/>
              </a:rPr>
              <a:t> </a:t>
            </a:r>
            <a:r>
              <a:rPr lang="hr-HR" sz="1800" dirty="0" err="1" smtClean="0">
                <a:sym typeface="Wingdings" panose="05000000000000000000" pitchFamily="2" charset="2"/>
              </a:rPr>
              <a:t>ciklaza</a:t>
            </a:r>
            <a:r>
              <a:rPr lang="hr-HR" sz="1800" dirty="0" smtClean="0">
                <a:sym typeface="Wingdings" panose="05000000000000000000" pitchFamily="2" charset="2"/>
              </a:rPr>
              <a:t> </a:t>
            </a:r>
            <a:r>
              <a:rPr lang="hr-HR" sz="1800" dirty="0" smtClean="0">
                <a:sym typeface="Wingdings" panose="05000000000000000000" pitchFamily="2" charset="2"/>
              </a:rPr>
              <a:t>2D</a:t>
            </a:r>
            <a:endParaRPr lang="hr-HR" sz="1800" dirty="0" smtClean="0">
              <a:sym typeface="Wingdings" panose="05000000000000000000" pitchFamily="2" charset="2"/>
            </a:endParaRPr>
          </a:p>
          <a:p>
            <a:r>
              <a:rPr lang="hr-HR" sz="1800" dirty="0" smtClean="0">
                <a:sym typeface="Wingdings" panose="05000000000000000000" pitchFamily="2" charset="2"/>
              </a:rPr>
              <a:t>CAC  CAT                               </a:t>
            </a:r>
          </a:p>
          <a:p>
            <a:endParaRPr lang="hr-HR" sz="18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290556" y="1367091"/>
            <a:ext cx="8529915" cy="945786"/>
            <a:chOff x="290557" y="1412774"/>
            <a:chExt cx="8529915" cy="94578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0" t="24741" r="16872" b="59510"/>
            <a:stretch/>
          </p:blipFill>
          <p:spPr bwMode="auto">
            <a:xfrm>
              <a:off x="290557" y="1412774"/>
              <a:ext cx="8529915" cy="945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4427984" y="1412774"/>
              <a:ext cx="1512168" cy="79209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7" name="Oval 6"/>
            <p:cNvSpPr/>
            <p:nvPr/>
          </p:nvSpPr>
          <p:spPr>
            <a:xfrm>
              <a:off x="5436096" y="1412774"/>
              <a:ext cx="504056" cy="21602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9" name="Down Arrow 8"/>
          <p:cNvSpPr/>
          <p:nvPr/>
        </p:nvSpPr>
        <p:spPr>
          <a:xfrm>
            <a:off x="1367644" y="3653074"/>
            <a:ext cx="72008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Down Arrow 9"/>
          <p:cNvSpPr/>
          <p:nvPr/>
        </p:nvSpPr>
        <p:spPr>
          <a:xfrm>
            <a:off x="2195736" y="3607596"/>
            <a:ext cx="88917" cy="3905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TextBox 10"/>
          <p:cNvSpPr txBox="1"/>
          <p:nvPr/>
        </p:nvSpPr>
        <p:spPr>
          <a:xfrm>
            <a:off x="1115616" y="3982997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 smtClean="0"/>
              <a:t>His</a:t>
            </a:r>
            <a:endParaRPr lang="hr-HR" dirty="0"/>
          </a:p>
        </p:txBody>
      </p:sp>
      <p:sp>
        <p:nvSpPr>
          <p:cNvPr id="12" name="TextBox 11"/>
          <p:cNvSpPr txBox="1"/>
          <p:nvPr/>
        </p:nvSpPr>
        <p:spPr>
          <a:xfrm>
            <a:off x="1888609" y="3999637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 smtClean="0"/>
              <a:t>His</a:t>
            </a:r>
            <a:endParaRPr lang="hr-HR" dirty="0"/>
          </a:p>
        </p:txBody>
      </p:sp>
      <p:sp>
        <p:nvSpPr>
          <p:cNvPr id="13" name="Right Arrow 12"/>
          <p:cNvSpPr/>
          <p:nvPr/>
        </p:nvSpPr>
        <p:spPr>
          <a:xfrm>
            <a:off x="2915816" y="4091970"/>
            <a:ext cx="2088232" cy="184666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5436095" y="3982997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tiha mutacija!</a:t>
            </a:r>
            <a:endParaRPr lang="hr-HR" dirty="0"/>
          </a:p>
        </p:txBody>
      </p:sp>
      <p:grpSp>
        <p:nvGrpSpPr>
          <p:cNvPr id="17" name="Group 16"/>
          <p:cNvGrpSpPr/>
          <p:nvPr/>
        </p:nvGrpSpPr>
        <p:grpSpPr>
          <a:xfrm>
            <a:off x="61897" y="4509120"/>
            <a:ext cx="8987234" cy="1508968"/>
            <a:chOff x="61897" y="4509120"/>
            <a:chExt cx="8987234" cy="150896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3" t="40639" r="8756" b="33514"/>
            <a:stretch/>
          </p:blipFill>
          <p:spPr bwMode="auto">
            <a:xfrm>
              <a:off x="61897" y="4509120"/>
              <a:ext cx="8987234" cy="1508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ounded Rectangle 14"/>
            <p:cNvSpPr/>
            <p:nvPr/>
          </p:nvSpPr>
          <p:spPr>
            <a:xfrm>
              <a:off x="179512" y="5085184"/>
              <a:ext cx="8784975" cy="17842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</p:spTree>
    <p:extLst>
      <p:ext uri="{BB962C8B-B14F-4D97-AF65-F5344CB8AC3E}">
        <p14:creationId xmlns:p14="http://schemas.microsoft.com/office/powerpoint/2010/main" val="467872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000" dirty="0" err="1" smtClean="0"/>
              <a:t>Leberova</a:t>
            </a:r>
            <a:r>
              <a:rPr lang="hr-HR" sz="4000" dirty="0" smtClean="0"/>
              <a:t> </a:t>
            </a:r>
            <a:r>
              <a:rPr lang="hr-HR" sz="4000" dirty="0" err="1" smtClean="0"/>
              <a:t>kongenitalna</a:t>
            </a:r>
            <a:r>
              <a:rPr lang="hr-HR" sz="4000" dirty="0" smtClean="0"/>
              <a:t> </a:t>
            </a:r>
            <a:r>
              <a:rPr lang="hr-HR" sz="4000" dirty="0" err="1" smtClean="0"/>
              <a:t>amauroza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800" dirty="0" smtClean="0"/>
              <a:t>1 na 40 000 novorođenčadi</a:t>
            </a:r>
          </a:p>
          <a:p>
            <a:r>
              <a:rPr lang="hr-HR" sz="1800" dirty="0" smtClean="0"/>
              <a:t>kod mutacije GUCY2D gena nastaje tip 1 ove bolesti</a:t>
            </a:r>
          </a:p>
          <a:p>
            <a:r>
              <a:rPr lang="hr-HR" sz="1800" dirty="0" smtClean="0"/>
              <a:t>povezana je s više genskih mutacija</a:t>
            </a:r>
          </a:p>
          <a:p>
            <a:r>
              <a:rPr lang="hr-HR" sz="1800" dirty="0" err="1" smtClean="0"/>
              <a:t>autosomno</a:t>
            </a:r>
            <a:r>
              <a:rPr lang="hr-HR" sz="1800" dirty="0" smtClean="0"/>
              <a:t> recesivno nasljeđivanje</a:t>
            </a:r>
          </a:p>
          <a:p>
            <a:r>
              <a:rPr lang="hr-HR" sz="1800" dirty="0" smtClean="0"/>
              <a:t>klinička istraživanja o genskoj terapiji</a:t>
            </a:r>
            <a:endParaRPr lang="hr-HR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1" t="22471" r="32860"/>
          <a:stretch/>
        </p:blipFill>
        <p:spPr bwMode="auto">
          <a:xfrm>
            <a:off x="5114414" y="3140968"/>
            <a:ext cx="3852523" cy="3501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Slikovni rezultat za leber congenital amaurosis gucy2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90" y="3933053"/>
            <a:ext cx="3899929" cy="2924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952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7" y="2248347"/>
            <a:ext cx="5168897" cy="3877815"/>
          </a:xfrm>
        </p:spPr>
        <p:txBody>
          <a:bodyPr>
            <a:normAutofit fontScale="55000" lnSpcReduction="20000"/>
          </a:bodyPr>
          <a:lstStyle/>
          <a:p>
            <a:r>
              <a:rPr lang="vi-VN" dirty="0"/>
              <a:t>U </a:t>
            </a:r>
            <a:r>
              <a:rPr lang="vi-VN" dirty="0" smtClean="0"/>
              <a:t>epizodi</a:t>
            </a:r>
            <a:r>
              <a:rPr lang="hr-HR" dirty="0" smtClean="0"/>
              <a:t> </a:t>
            </a:r>
            <a:r>
              <a:rPr lang="vi-VN" dirty="0" smtClean="0"/>
              <a:t> 16 </a:t>
            </a:r>
            <a:r>
              <a:rPr lang="vi-VN" dirty="0"/>
              <a:t>televizijske drame Bones, dr. Jack Hodgins i njegova trudna supruga Angela Montenegro, koja je </a:t>
            </a:r>
            <a:r>
              <a:rPr lang="vi-VN" dirty="0" smtClean="0"/>
              <a:t>prije</a:t>
            </a:r>
            <a:r>
              <a:rPr lang="hr-HR" dirty="0" smtClean="0"/>
              <a:t>nosnik</a:t>
            </a:r>
            <a:r>
              <a:rPr lang="vi-VN" dirty="0" smtClean="0"/>
              <a:t> </a:t>
            </a:r>
            <a:r>
              <a:rPr lang="vi-VN" dirty="0"/>
              <a:t>LCA, moraju </a:t>
            </a:r>
            <a:r>
              <a:rPr lang="hr-HR" dirty="0" smtClean="0"/>
              <a:t>saznati  </a:t>
            </a:r>
            <a:r>
              <a:rPr lang="vi-VN" dirty="0" smtClean="0"/>
              <a:t>da </a:t>
            </a:r>
            <a:r>
              <a:rPr lang="vi-VN" dirty="0"/>
              <a:t>li je on također LCA </a:t>
            </a:r>
            <a:r>
              <a:rPr lang="vi-VN" dirty="0" smtClean="0"/>
              <a:t>prij</a:t>
            </a:r>
            <a:r>
              <a:rPr lang="hr-HR" dirty="0" err="1" smtClean="0"/>
              <a:t>enosnik</a:t>
            </a:r>
            <a:r>
              <a:rPr lang="vi-VN" dirty="0" smtClean="0"/>
              <a:t>. </a:t>
            </a:r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N</a:t>
            </a:r>
            <a:r>
              <a:rPr lang="vi-VN" dirty="0" smtClean="0"/>
              <a:t>jihovom </a:t>
            </a:r>
            <a:r>
              <a:rPr lang="vi-VN" dirty="0"/>
              <a:t>nerođenom djetetu daje 25% šanse da imaju LCA.</a:t>
            </a:r>
          </a:p>
          <a:p>
            <a:endParaRPr lang="hr-HR" dirty="0" smtClean="0"/>
          </a:p>
          <a:p>
            <a:r>
              <a:rPr lang="vi-VN" dirty="0" smtClean="0"/>
              <a:t>U </a:t>
            </a:r>
            <a:r>
              <a:rPr lang="vi-VN" dirty="0"/>
              <a:t>televizijskoj seriji ER (sezona 14, epizoda 12 nazvana "Vjerujte neviđenima") dr. Abby Lockhart dijagnosticira mladu udomljenu djevojku s Lebernovom urođenom amaurozom. </a:t>
            </a:r>
            <a:endParaRPr lang="hr-HR" dirty="0" smtClean="0"/>
          </a:p>
          <a:p>
            <a:endParaRPr lang="hr-HR" dirty="0" smtClean="0"/>
          </a:p>
          <a:p>
            <a:r>
              <a:rPr lang="vi-VN" dirty="0" smtClean="0"/>
              <a:t>U </a:t>
            </a:r>
            <a:r>
              <a:rPr lang="vi-VN" dirty="0"/>
              <a:t>epizodi se nalaze neke informacije o simptomima, klinička dijagnoza i </a:t>
            </a:r>
            <a:r>
              <a:rPr lang="vi-VN" dirty="0" smtClean="0"/>
              <a:t>zamjenska </a:t>
            </a:r>
            <a:r>
              <a:rPr lang="vi-VN" dirty="0"/>
              <a:t>genska terapija i klinička ispitivanja kao nada u pomoć u upravljanju stanjem.</a:t>
            </a:r>
          </a:p>
          <a:p>
            <a:endParaRPr lang="hr-HR" dirty="0" smtClean="0"/>
          </a:p>
          <a:p>
            <a:r>
              <a:rPr lang="vi-VN" dirty="0" smtClean="0"/>
              <a:t>U </a:t>
            </a:r>
            <a:r>
              <a:rPr lang="vi-VN" dirty="0"/>
              <a:t>korejskoj drami Kralj drame (epizoda 16, "U potrazi za izgubljenim vremenom") Anthonyu Kimu, </a:t>
            </a:r>
            <a:r>
              <a:rPr lang="vi-VN" dirty="0" smtClean="0"/>
              <a:t>dijagnosticirana </a:t>
            </a:r>
            <a:r>
              <a:rPr lang="vi-VN" dirty="0"/>
              <a:t>je Lebernova kongenitalna amauroza, ista bolest koja je njegovu majku oslijepila</a:t>
            </a:r>
            <a:r>
              <a:rPr lang="vi-VN" dirty="0" smtClean="0"/>
              <a:t>.</a:t>
            </a:r>
            <a:endParaRPr lang="vi-V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Zanimljivosti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346697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67</TotalTime>
  <Words>231</Words>
  <Application>Microsoft Office PowerPoint</Application>
  <PresentationFormat>On-screen Show (4:3)</PresentationFormat>
  <Paragraphs>31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Hardcover</vt:lpstr>
      <vt:lpstr>VJEŽBA 2 Studenti: Ines Vidović                      Mario Lazaneo </vt:lpstr>
      <vt:lpstr>Pozicija 7,906,519 na kromosomu 17 nalazi se u 4. od 20 kodirajuća egzona u genu GUCY2D</vt:lpstr>
      <vt:lpstr>PowerPoint Presentation</vt:lpstr>
      <vt:lpstr> Chr17:7,917,334 C&gt;T</vt:lpstr>
      <vt:lpstr>Leberova kongenitalna amauroza</vt:lpstr>
      <vt:lpstr>Zanimljivosti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</dc:creator>
  <cp:lastModifiedBy>student</cp:lastModifiedBy>
  <cp:revision>23</cp:revision>
  <dcterms:created xsi:type="dcterms:W3CDTF">2019-12-11T17:03:50Z</dcterms:created>
  <dcterms:modified xsi:type="dcterms:W3CDTF">2019-12-11T18:11:14Z</dcterms:modified>
</cp:coreProperties>
</file>