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8" r:id="rId4"/>
    <p:sldId id="260" r:id="rId5"/>
    <p:sldId id="261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04" autoAdjust="0"/>
    <p:restoredTop sz="94660"/>
  </p:normalViewPr>
  <p:slideViewPr>
    <p:cSldViewPr>
      <p:cViewPr>
        <p:scale>
          <a:sx n="118" d="100"/>
          <a:sy n="118" d="100"/>
        </p:scale>
        <p:origin x="-196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B394FD-AB19-4D7D-BACB-F51D7E042919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73A77E-4D3E-4FF8-B789-BAC684DCE6C8}" type="slidenum">
              <a:rPr lang="hr-HR" smtClean="0"/>
              <a:t>‹#›</a:t>
            </a:fld>
            <a:endParaRPr lang="hr-H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94FD-AB19-4D7D-BACB-F51D7E042919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A77E-4D3E-4FF8-B789-BAC684DCE6C8}" type="slidenum">
              <a:rPr lang="hr-HR" smtClean="0"/>
              <a:t>‹#›</a:t>
            </a:fld>
            <a:endParaRPr lang="hr-H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94FD-AB19-4D7D-BACB-F51D7E042919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A77E-4D3E-4FF8-B789-BAC684DCE6C8}" type="slidenum">
              <a:rPr lang="hr-HR" smtClean="0"/>
              <a:t>‹#›</a:t>
            </a:fld>
            <a:endParaRPr lang="hr-H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94FD-AB19-4D7D-BACB-F51D7E042919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A77E-4D3E-4FF8-B789-BAC684DCE6C8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94FD-AB19-4D7D-BACB-F51D7E042919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A77E-4D3E-4FF8-B789-BAC684DCE6C8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94FD-AB19-4D7D-BACB-F51D7E042919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A77E-4D3E-4FF8-B789-BAC684DCE6C8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94FD-AB19-4D7D-BACB-F51D7E042919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A77E-4D3E-4FF8-B789-BAC684DCE6C8}" type="slidenum">
              <a:rPr lang="hr-HR" smtClean="0"/>
              <a:t>‹#›</a:t>
            </a:fld>
            <a:endParaRPr lang="hr-H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94FD-AB19-4D7D-BACB-F51D7E042919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A77E-4D3E-4FF8-B789-BAC684DCE6C8}" type="slidenum">
              <a:rPr lang="hr-HR" smtClean="0"/>
              <a:t>‹#›</a:t>
            </a:fld>
            <a:endParaRPr lang="hr-H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94FD-AB19-4D7D-BACB-F51D7E042919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A77E-4D3E-4FF8-B789-BAC684DCE6C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94FD-AB19-4D7D-BACB-F51D7E042919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A77E-4D3E-4FF8-B789-BAC684DCE6C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94FD-AB19-4D7D-BACB-F51D7E042919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A77E-4D3E-4FF8-B789-BAC684DCE6C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CB394FD-AB19-4D7D-BACB-F51D7E042919}" type="datetimeFigureOut">
              <a:rPr lang="hr-HR" smtClean="0"/>
              <a:t>17.1.2020.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C73A77E-4D3E-4FF8-B789-BAC684DCE6C8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4000" dirty="0" err="1" smtClean="0">
                <a:effectLst/>
              </a:rPr>
              <a:t>Sekvenciranje</a:t>
            </a:r>
            <a:r>
              <a:rPr lang="hr-HR" sz="4000" dirty="0" smtClean="0">
                <a:effectLst/>
              </a:rPr>
              <a:t> </a:t>
            </a:r>
            <a:r>
              <a:rPr lang="hr-HR" sz="4000" dirty="0" err="1">
                <a:effectLst/>
              </a:rPr>
              <a:t>transkriptoma</a:t>
            </a:r>
            <a:r>
              <a:rPr lang="hr-HR" sz="4000" dirty="0"/>
              <a:t/>
            </a:r>
            <a:br>
              <a:rPr lang="hr-HR" sz="4000" dirty="0"/>
            </a:br>
            <a:r>
              <a:rPr lang="hr-HR" sz="4000" dirty="0">
                <a:effectLst/>
              </a:rPr>
              <a:t>(RNA </a:t>
            </a:r>
            <a:r>
              <a:rPr lang="hr-HR" sz="4000" dirty="0" err="1">
                <a:effectLst/>
              </a:rPr>
              <a:t>sequencing</a:t>
            </a:r>
            <a:r>
              <a:rPr lang="hr-HR" sz="4000" dirty="0">
                <a:effectLst/>
              </a:rPr>
              <a:t>; </a:t>
            </a:r>
            <a:r>
              <a:rPr lang="hr-HR" sz="4000" dirty="0" err="1">
                <a:effectLst/>
              </a:rPr>
              <a:t>RNASeq</a:t>
            </a:r>
            <a:r>
              <a:rPr lang="hr-HR" sz="4000" dirty="0">
                <a:effectLst/>
              </a:rPr>
              <a:t>)</a:t>
            </a:r>
            <a:endParaRPr lang="hr-HR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Studenti: Ines Vidović, Mario </a:t>
            </a:r>
            <a:r>
              <a:rPr lang="hr-HR" dirty="0" err="1" smtClean="0"/>
              <a:t>Lazaneo</a:t>
            </a:r>
            <a:endParaRPr lang="hr-HR" dirty="0" smtClean="0"/>
          </a:p>
          <a:p>
            <a:r>
              <a:rPr lang="hr-HR" dirty="0" smtClean="0"/>
              <a:t>Sveučilište u Rijeci: Medicinski fakultet</a:t>
            </a:r>
          </a:p>
          <a:p>
            <a:r>
              <a:rPr lang="hr-HR" dirty="0" err="1" smtClean="0"/>
              <a:t>Akad</a:t>
            </a:r>
            <a:r>
              <a:rPr lang="hr-HR" dirty="0" smtClean="0"/>
              <a:t>. godina: 2019./2020.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330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4808857" cy="4132981"/>
          </a:xfrm>
        </p:spPr>
        <p:txBody>
          <a:bodyPr>
            <a:normAutofit fontScale="55000" lnSpcReduction="20000"/>
          </a:bodyPr>
          <a:lstStyle/>
          <a:p>
            <a:r>
              <a:rPr lang="pl-PL" dirty="0"/>
              <a:t>Skup RNA </a:t>
            </a:r>
            <a:r>
              <a:rPr lang="pl-PL" dirty="0" err="1"/>
              <a:t>molekula</a:t>
            </a:r>
            <a:r>
              <a:rPr lang="pl-PL" dirty="0"/>
              <a:t> u </a:t>
            </a:r>
            <a:r>
              <a:rPr lang="pl-PL" dirty="0" err="1"/>
              <a:t>jednoj</a:t>
            </a:r>
            <a:r>
              <a:rPr lang="pl-PL" dirty="0"/>
              <a:t> </a:t>
            </a:r>
            <a:r>
              <a:rPr lang="pl-PL" dirty="0" err="1"/>
              <a:t>stanici</a:t>
            </a:r>
            <a:r>
              <a:rPr lang="pl-PL" dirty="0"/>
              <a:t> </a:t>
            </a:r>
            <a:r>
              <a:rPr lang="pl-PL" dirty="0" err="1"/>
              <a:t>ili</a:t>
            </a:r>
            <a:r>
              <a:rPr lang="pl-PL" dirty="0"/>
              <a:t> </a:t>
            </a:r>
            <a:r>
              <a:rPr lang="pl-PL" dirty="0" err="1"/>
              <a:t>populaciji</a:t>
            </a:r>
            <a:r>
              <a:rPr lang="pl-PL" dirty="0"/>
              <a:t> stanica, za </a:t>
            </a:r>
            <a:r>
              <a:rPr lang="pl-PL" dirty="0" err="1"/>
              <a:t>označavanje</a:t>
            </a:r>
            <a:r>
              <a:rPr lang="pl-PL" dirty="0"/>
              <a:t> </a:t>
            </a:r>
            <a:r>
              <a:rPr lang="pl-PL" dirty="0" err="1"/>
              <a:t>svih</a:t>
            </a:r>
            <a:r>
              <a:rPr lang="pl-PL" dirty="0"/>
              <a:t> RNA </a:t>
            </a:r>
            <a:r>
              <a:rPr lang="pl-PL" dirty="0" err="1"/>
              <a:t>ili</a:t>
            </a:r>
            <a:r>
              <a:rPr lang="pl-PL" dirty="0"/>
              <a:t> </a:t>
            </a:r>
            <a:r>
              <a:rPr lang="pl-PL" dirty="0" err="1"/>
              <a:t>mRNA</a:t>
            </a:r>
            <a:r>
              <a:rPr lang="pl-PL" dirty="0"/>
              <a:t>. 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err="1" smtClean="0"/>
              <a:t>Količina</a:t>
            </a:r>
            <a:r>
              <a:rPr lang="pl-PL" dirty="0" smtClean="0"/>
              <a:t> </a:t>
            </a:r>
            <a:r>
              <a:rPr lang="pl-PL" dirty="0" err="1"/>
              <a:t>ili</a:t>
            </a:r>
            <a:r>
              <a:rPr lang="pl-PL" dirty="0"/>
              <a:t> </a:t>
            </a:r>
            <a:r>
              <a:rPr lang="pl-PL" dirty="0" smtClean="0"/>
              <a:t> </a:t>
            </a:r>
            <a:r>
              <a:rPr lang="pl-PL" dirty="0" err="1" smtClean="0"/>
              <a:t>koncentracija</a:t>
            </a:r>
            <a:r>
              <a:rPr lang="pl-PL" dirty="0" smtClean="0"/>
              <a:t> molekule RNA osim </a:t>
            </a:r>
            <a:r>
              <a:rPr lang="pl-PL" dirty="0" err="1"/>
              <a:t>molekularnih</a:t>
            </a:r>
            <a:r>
              <a:rPr lang="pl-PL" dirty="0"/>
              <a:t> </a:t>
            </a:r>
            <a:r>
              <a:rPr lang="pl-PL" dirty="0" err="1" smtClean="0"/>
              <a:t>identiteta</a:t>
            </a:r>
            <a:r>
              <a:rPr lang="pl-PL" dirty="0"/>
              <a:t>.</a:t>
            </a:r>
            <a:endParaRPr lang="pl-PL" dirty="0" smtClean="0"/>
          </a:p>
          <a:p>
            <a:endParaRPr lang="hr-HR" dirty="0" smtClean="0"/>
          </a:p>
          <a:p>
            <a:r>
              <a:rPr lang="hr-HR" dirty="0"/>
              <a:t>O</a:t>
            </a:r>
            <a:r>
              <a:rPr lang="vi-VN" dirty="0" smtClean="0"/>
              <a:t>dražava </a:t>
            </a:r>
            <a:r>
              <a:rPr lang="vi-VN" dirty="0"/>
              <a:t>gene koji se aktivno eksprimiraju u bilo kojem trenutku, izuzet</a:t>
            </a:r>
            <a:r>
              <a:rPr lang="hr-HR" dirty="0" err="1"/>
              <a:t>ak</a:t>
            </a:r>
            <a:r>
              <a:rPr lang="hr-HR" dirty="0"/>
              <a:t> </a:t>
            </a:r>
            <a:r>
              <a:rPr lang="hr-HR" dirty="0" smtClean="0"/>
              <a:t>pojava </a:t>
            </a:r>
            <a:r>
              <a:rPr lang="vi-VN" dirty="0" smtClean="0"/>
              <a:t>degradacije mRNA</a:t>
            </a:r>
            <a:r>
              <a:rPr lang="hr-HR" dirty="0"/>
              <a:t>.</a:t>
            </a:r>
            <a:endParaRPr lang="hr-HR" dirty="0" smtClean="0"/>
          </a:p>
          <a:p>
            <a:endParaRPr lang="hr-HR" dirty="0"/>
          </a:p>
          <a:p>
            <a:r>
              <a:rPr lang="vi-VN" dirty="0" smtClean="0"/>
              <a:t>Tehnike </a:t>
            </a:r>
            <a:r>
              <a:rPr lang="vi-VN" dirty="0"/>
              <a:t>transkriptomik</a:t>
            </a:r>
            <a:r>
              <a:rPr lang="hr-HR" dirty="0"/>
              <a:t>e; </a:t>
            </a:r>
            <a:r>
              <a:rPr lang="vi-VN" dirty="0"/>
              <a:t>DNA mikroračun</a:t>
            </a:r>
            <a:r>
              <a:rPr lang="hr-HR" dirty="0"/>
              <a:t>i</a:t>
            </a:r>
            <a:r>
              <a:rPr lang="vi-VN" dirty="0"/>
              <a:t> i tehnologije sljedeće sekvence sljedeće generacije </a:t>
            </a:r>
            <a:r>
              <a:rPr lang="vi-VN" dirty="0" smtClean="0"/>
              <a:t>RNA-Seq</a:t>
            </a:r>
            <a:r>
              <a:rPr lang="vi-VN" dirty="0"/>
              <a:t>. </a:t>
            </a:r>
            <a:endParaRPr lang="hr-HR" dirty="0"/>
          </a:p>
          <a:p>
            <a:endParaRPr lang="hr-HR" dirty="0" smtClean="0"/>
          </a:p>
          <a:p>
            <a:r>
              <a:rPr lang="hr-HR" dirty="0"/>
              <a:t>M</a:t>
            </a:r>
            <a:r>
              <a:rPr lang="vi-VN" dirty="0" smtClean="0"/>
              <a:t>etode </a:t>
            </a:r>
            <a:r>
              <a:rPr lang="vi-VN" dirty="0"/>
              <a:t>zaključivanja transkriptnih </a:t>
            </a:r>
            <a:r>
              <a:rPr lang="vi-VN" dirty="0" smtClean="0"/>
              <a:t>nizova</a:t>
            </a:r>
            <a:r>
              <a:rPr lang="hr-HR" dirty="0" smtClean="0"/>
              <a:t>; </a:t>
            </a:r>
            <a:r>
              <a:rPr lang="vi-VN" dirty="0" smtClean="0"/>
              <a:t> redoslijed </a:t>
            </a:r>
            <a:r>
              <a:rPr lang="vi-VN" dirty="0"/>
              <a:t>čitanja na referentni genom, </a:t>
            </a:r>
            <a:r>
              <a:rPr lang="vi-VN" dirty="0" smtClean="0"/>
              <a:t>u</a:t>
            </a:r>
            <a:r>
              <a:rPr lang="hr-HR" dirty="0" smtClean="0"/>
              <a:t> </a:t>
            </a:r>
            <a:r>
              <a:rPr lang="vi-VN" dirty="0" smtClean="0"/>
              <a:t>organizmu (transkript</a:t>
            </a:r>
            <a:r>
              <a:rPr lang="hr-HR" dirty="0" smtClean="0"/>
              <a:t> se</a:t>
            </a:r>
            <a:r>
              <a:rPr lang="vi-VN" dirty="0" smtClean="0"/>
              <a:t> </a:t>
            </a:r>
            <a:r>
              <a:rPr lang="vi-VN" dirty="0"/>
              <a:t>proučava) ili u srodnoj </a:t>
            </a:r>
            <a:r>
              <a:rPr lang="vi-VN" dirty="0" smtClean="0"/>
              <a:t>vrsti</a:t>
            </a:r>
            <a:r>
              <a:rPr lang="hr-HR" dirty="0" smtClean="0"/>
              <a:t>,                                          </a:t>
            </a:r>
          </a:p>
          <a:p>
            <a:endParaRPr lang="hr-HR" dirty="0"/>
          </a:p>
          <a:p>
            <a:r>
              <a:rPr lang="hr-HR" dirty="0"/>
              <a:t>D</a:t>
            </a:r>
            <a:r>
              <a:rPr lang="vi-VN" dirty="0" smtClean="0"/>
              <a:t>e </a:t>
            </a:r>
            <a:r>
              <a:rPr lang="vi-VN" dirty="0"/>
              <a:t>novo sastavljanje transkripta, koristi softver za zaključivanje transkripata izravno iz čitanja kratkih </a:t>
            </a:r>
            <a:r>
              <a:rPr lang="vi-VN" dirty="0" smtClean="0"/>
              <a:t>sekvenci.</a:t>
            </a:r>
            <a:endParaRPr lang="hr-HR" dirty="0" smtClean="0"/>
          </a:p>
          <a:p>
            <a:endParaRPr lang="hr-HR" dirty="0"/>
          </a:p>
          <a:p>
            <a:endParaRPr lang="pl-PL" dirty="0"/>
          </a:p>
          <a:p>
            <a:endParaRPr lang="pl-PL" dirty="0" smtClean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Transkriptom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60848"/>
            <a:ext cx="338437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108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4232793" cy="3877815"/>
          </a:xfrm>
        </p:spPr>
        <p:txBody>
          <a:bodyPr>
            <a:normAutofit fontScale="62500" lnSpcReduction="20000"/>
          </a:bodyPr>
          <a:lstStyle/>
          <a:p>
            <a:endParaRPr lang="vi-VN" dirty="0"/>
          </a:p>
          <a:p>
            <a:r>
              <a:rPr lang="vi-VN" dirty="0" smtClean="0"/>
              <a:t>Moleculo</a:t>
            </a:r>
            <a:r>
              <a:rPr lang="hr-HR" dirty="0" smtClean="0"/>
              <a:t> tehnologija slijeđenja </a:t>
            </a:r>
            <a:r>
              <a:rPr lang="vi-VN" dirty="0" smtClean="0"/>
              <a:t>djeluje </a:t>
            </a:r>
            <a:r>
              <a:rPr lang="vi-VN" dirty="0"/>
              <a:t>na haplotipizaciju čitavog ljudskog genoma. </a:t>
            </a:r>
            <a:endParaRPr lang="hr-HR" dirty="0" smtClean="0"/>
          </a:p>
          <a:p>
            <a:endParaRPr lang="hr-HR" dirty="0" smtClean="0"/>
          </a:p>
          <a:p>
            <a:r>
              <a:rPr lang="vi-VN" dirty="0" smtClean="0"/>
              <a:t>Haplotipizacija</a:t>
            </a:r>
            <a:r>
              <a:rPr lang="hr-HR" dirty="0" smtClean="0"/>
              <a:t>; p</a:t>
            </a:r>
            <a:r>
              <a:rPr lang="vi-VN" dirty="0" smtClean="0"/>
              <a:t>repoznavanje </a:t>
            </a:r>
            <a:r>
              <a:rPr lang="vi-VN" dirty="0"/>
              <a:t>podrijetla alela </a:t>
            </a:r>
            <a:r>
              <a:rPr lang="vi-VN" dirty="0" smtClean="0"/>
              <a:t>(redoslijed </a:t>
            </a:r>
            <a:r>
              <a:rPr lang="vi-VN" dirty="0"/>
              <a:t>koji sadrži alel</a:t>
            </a:r>
            <a:r>
              <a:rPr lang="vi-VN" dirty="0" smtClean="0"/>
              <a:t>),</a:t>
            </a:r>
            <a:r>
              <a:rPr lang="hr-HR" dirty="0" smtClean="0"/>
              <a:t> od oca ili majke.</a:t>
            </a:r>
            <a:r>
              <a:rPr lang="vi-VN" dirty="0" smtClean="0"/>
              <a:t> </a:t>
            </a:r>
            <a:endParaRPr lang="hr-HR" dirty="0" smtClean="0"/>
          </a:p>
          <a:p>
            <a:endParaRPr lang="hr-HR" dirty="0" smtClean="0"/>
          </a:p>
          <a:p>
            <a:r>
              <a:rPr lang="vi-VN" dirty="0" smtClean="0"/>
              <a:t>SNP-ovi </a:t>
            </a:r>
            <a:r>
              <a:rPr lang="vi-VN" dirty="0"/>
              <a:t>u majčinom i očinskom </a:t>
            </a:r>
            <a:r>
              <a:rPr lang="vi-VN" dirty="0" smtClean="0"/>
              <a:t>kromosomu</a:t>
            </a:r>
            <a:r>
              <a:rPr lang="hr-HR" dirty="0" smtClean="0"/>
              <a:t>; </a:t>
            </a:r>
            <a:r>
              <a:rPr lang="vi-VN" dirty="0" smtClean="0"/>
              <a:t>kratki </a:t>
            </a:r>
            <a:r>
              <a:rPr lang="vi-VN" dirty="0"/>
              <a:t>očitani niz može identificirati SNP-ove, </a:t>
            </a:r>
            <a:r>
              <a:rPr lang="vi-VN" dirty="0" smtClean="0"/>
              <a:t>ne može</a:t>
            </a:r>
            <a:r>
              <a:rPr lang="hr-HR" dirty="0" smtClean="0"/>
              <a:t> se</a:t>
            </a:r>
            <a:r>
              <a:rPr lang="hr-HR" dirty="0"/>
              <a:t> </a:t>
            </a:r>
            <a:r>
              <a:rPr lang="hr-HR" dirty="0" smtClean="0"/>
              <a:t>odrediti </a:t>
            </a:r>
            <a:r>
              <a:rPr lang="vi-VN" dirty="0" smtClean="0"/>
              <a:t>SNP od</a:t>
            </a:r>
            <a:r>
              <a:rPr lang="hr-HR" dirty="0" smtClean="0"/>
              <a:t> oca ili majke.</a:t>
            </a:r>
          </a:p>
          <a:p>
            <a:endParaRPr lang="hr-HR" dirty="0" smtClean="0"/>
          </a:p>
          <a:p>
            <a:r>
              <a:rPr lang="hr-HR" dirty="0" smtClean="0"/>
              <a:t>I</a:t>
            </a:r>
            <a:r>
              <a:rPr lang="vi-VN" dirty="0" smtClean="0"/>
              <a:t>nformacije </a:t>
            </a:r>
            <a:r>
              <a:rPr lang="vi-VN" dirty="0"/>
              <a:t>o fazama omogućuju </a:t>
            </a:r>
            <a:r>
              <a:rPr lang="vi-VN" dirty="0" smtClean="0"/>
              <a:t>razumijevanje </a:t>
            </a:r>
            <a:r>
              <a:rPr lang="vi-VN" dirty="0"/>
              <a:t>specifičnosti alela pri metilaciji, vezanju i ekspresiji gena</a:t>
            </a:r>
            <a:r>
              <a:rPr lang="vi-VN" dirty="0" smtClean="0"/>
              <a:t>.</a:t>
            </a:r>
            <a:endParaRPr lang="hr-HR" dirty="0" smtClean="0"/>
          </a:p>
          <a:p>
            <a:endParaRPr lang="vi-V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800" dirty="0" smtClean="0"/>
              <a:t>Problem </a:t>
            </a:r>
            <a:r>
              <a:rPr lang="hr-HR" sz="4800" dirty="0" err="1" smtClean="0"/>
              <a:t>doređivanja</a:t>
            </a:r>
            <a:r>
              <a:rPr lang="hr-HR" sz="4800" dirty="0" smtClean="0"/>
              <a:t> </a:t>
            </a:r>
            <a:r>
              <a:rPr lang="hr-HR" sz="4800" dirty="0" err="1" smtClean="0"/>
              <a:t>haplotipa</a:t>
            </a:r>
            <a:r>
              <a:rPr lang="hr-HR" sz="4800" dirty="0" smtClean="0"/>
              <a:t> ( </a:t>
            </a:r>
            <a:r>
              <a:rPr lang="hr-HR" sz="4800" dirty="0" err="1" smtClean="0"/>
              <a:t>phasing</a:t>
            </a:r>
            <a:r>
              <a:rPr lang="hr-HR" sz="4800" dirty="0" smtClean="0"/>
              <a:t>)</a:t>
            </a:r>
            <a:endParaRPr lang="hr-HR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40767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60" y="4005064"/>
            <a:ext cx="4066034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45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4376809" cy="3877815"/>
          </a:xfrm>
        </p:spPr>
        <p:txBody>
          <a:bodyPr>
            <a:normAutofit fontScale="62500" lnSpcReduction="20000"/>
          </a:bodyPr>
          <a:lstStyle/>
          <a:p>
            <a:r>
              <a:rPr lang="vi-VN" dirty="0" smtClean="0"/>
              <a:t>SLRH</a:t>
            </a:r>
            <a:r>
              <a:rPr lang="vi-VN" dirty="0"/>
              <a:t>: Statistički </a:t>
            </a:r>
            <a:r>
              <a:rPr lang="vi-VN" dirty="0" smtClean="0"/>
              <a:t>potpomognuto</a:t>
            </a:r>
            <a:r>
              <a:rPr lang="hr-HR" dirty="0" smtClean="0"/>
              <a:t> </a:t>
            </a:r>
            <a:r>
              <a:rPr lang="vi-VN" dirty="0" smtClean="0"/>
              <a:t>dugo čitanje</a:t>
            </a:r>
            <a:r>
              <a:rPr lang="hr-HR" dirty="0" smtClean="0"/>
              <a:t>, </a:t>
            </a:r>
            <a:r>
              <a:rPr lang="vi-VN" dirty="0" smtClean="0"/>
              <a:t>koristi </a:t>
            </a:r>
            <a:r>
              <a:rPr lang="vi-VN" dirty="0"/>
              <a:t>30 Gbp sekvenciranja iz Moleculove tehnologije čitanja, </a:t>
            </a:r>
            <a:r>
              <a:rPr lang="hr-HR" dirty="0" smtClean="0"/>
              <a:t>sa </a:t>
            </a:r>
            <a:r>
              <a:rPr lang="vi-VN" dirty="0" smtClean="0"/>
              <a:t>50X </a:t>
            </a:r>
            <a:r>
              <a:rPr lang="vi-VN" dirty="0"/>
              <a:t>za haplotizaciju ljudskog genoma.</a:t>
            </a:r>
          </a:p>
          <a:p>
            <a:endParaRPr lang="vi-VN" dirty="0"/>
          </a:p>
          <a:p>
            <a:r>
              <a:rPr lang="vi-VN" b="1" dirty="0"/>
              <a:t>Korak pripreme za </a:t>
            </a:r>
            <a:r>
              <a:rPr lang="vi-VN" b="1" dirty="0" smtClean="0"/>
              <a:t>knjižnicu</a:t>
            </a:r>
            <a:r>
              <a:rPr lang="hr-HR" dirty="0" smtClean="0"/>
              <a:t>; rezanje</a:t>
            </a:r>
            <a:r>
              <a:rPr lang="vi-VN" dirty="0" smtClean="0"/>
              <a:t> DN</a:t>
            </a:r>
            <a:r>
              <a:rPr lang="hr-HR" dirty="0" smtClean="0"/>
              <a:t>A</a:t>
            </a:r>
            <a:r>
              <a:rPr lang="vi-VN" dirty="0" smtClean="0"/>
              <a:t> </a:t>
            </a:r>
            <a:r>
              <a:rPr lang="vi-VN" dirty="0"/>
              <a:t>u </a:t>
            </a:r>
            <a:r>
              <a:rPr lang="vi-VN" dirty="0" smtClean="0"/>
              <a:t>fragmente</a:t>
            </a:r>
            <a:r>
              <a:rPr lang="hr-HR" dirty="0" smtClean="0"/>
              <a:t> 1</a:t>
            </a:r>
            <a:r>
              <a:rPr lang="vi-VN" dirty="0" smtClean="0"/>
              <a:t>0 </a:t>
            </a:r>
            <a:r>
              <a:rPr lang="hr-HR" dirty="0" err="1" smtClean="0"/>
              <a:t>kbp</a:t>
            </a:r>
            <a:r>
              <a:rPr lang="hr-HR" dirty="0" smtClean="0"/>
              <a:t>, </a:t>
            </a:r>
            <a:r>
              <a:rPr lang="vi-VN" dirty="0" smtClean="0"/>
              <a:t>razrjeđivanje fragmenata</a:t>
            </a:r>
            <a:r>
              <a:rPr lang="hr-HR" dirty="0" smtClean="0"/>
              <a:t>, </a:t>
            </a:r>
            <a:r>
              <a:rPr lang="vi-VN" dirty="0" smtClean="0"/>
              <a:t>poveća</a:t>
            </a:r>
            <a:r>
              <a:rPr lang="hr-HR" dirty="0" smtClean="0"/>
              <a:t>nje </a:t>
            </a:r>
            <a:r>
              <a:rPr lang="vi-VN" dirty="0" smtClean="0"/>
              <a:t> fragment</a:t>
            </a:r>
            <a:r>
              <a:rPr lang="hr-HR" dirty="0" smtClean="0"/>
              <a:t>a, </a:t>
            </a:r>
            <a:r>
              <a:rPr lang="vi-VN" dirty="0" smtClean="0"/>
              <a:t>rezanje </a:t>
            </a:r>
            <a:r>
              <a:rPr lang="vi-VN" dirty="0"/>
              <a:t>na kratke </a:t>
            </a:r>
            <a:r>
              <a:rPr lang="vi-VN" dirty="0" smtClean="0"/>
              <a:t>fragmente</a:t>
            </a:r>
            <a:r>
              <a:rPr lang="hr-HR" dirty="0" smtClean="0"/>
              <a:t>, </a:t>
            </a:r>
            <a:r>
              <a:rPr lang="vi-VN" dirty="0" smtClean="0"/>
              <a:t>barkodiranje</a:t>
            </a:r>
            <a:r>
              <a:rPr lang="hr-HR" dirty="0" smtClean="0"/>
              <a:t>, </a:t>
            </a:r>
            <a:r>
              <a:rPr lang="vi-VN" dirty="0" smtClean="0"/>
              <a:t>okuplja</a:t>
            </a:r>
            <a:r>
              <a:rPr lang="hr-HR" dirty="0" smtClean="0"/>
              <a:t>nje</a:t>
            </a:r>
            <a:r>
              <a:rPr lang="vi-VN" dirty="0" smtClean="0"/>
              <a:t> barkodiran</a:t>
            </a:r>
            <a:r>
              <a:rPr lang="hr-HR" dirty="0" smtClean="0"/>
              <a:t>ih</a:t>
            </a:r>
            <a:r>
              <a:rPr lang="vi-VN" dirty="0" smtClean="0"/>
              <a:t> fragmen</a:t>
            </a:r>
            <a:r>
              <a:rPr lang="hr-HR" dirty="0" smtClean="0"/>
              <a:t>ata radi </a:t>
            </a:r>
            <a:r>
              <a:rPr lang="hr-HR" dirty="0" err="1" smtClean="0"/>
              <a:t>sekvencioniranja</a:t>
            </a:r>
            <a:r>
              <a:rPr lang="hr-HR" dirty="0" smtClean="0"/>
              <a:t>.</a:t>
            </a:r>
            <a:r>
              <a:rPr lang="vi-VN" dirty="0" smtClean="0"/>
              <a:t> </a:t>
            </a:r>
            <a:endParaRPr lang="hr-HR" dirty="0" smtClean="0"/>
          </a:p>
          <a:p>
            <a:endParaRPr lang="hr-HR" dirty="0" smtClean="0"/>
          </a:p>
          <a:p>
            <a:r>
              <a:rPr lang="hr-HR" b="1" dirty="0" smtClean="0"/>
              <a:t>Koraci za računanje;</a:t>
            </a:r>
            <a:r>
              <a:rPr lang="hr-HR" dirty="0" smtClean="0"/>
              <a:t>  odvajanje očitanja </a:t>
            </a:r>
            <a:r>
              <a:rPr lang="hr-HR" dirty="0"/>
              <a:t>iz svake </a:t>
            </a:r>
            <a:r>
              <a:rPr lang="hr-HR" dirty="0" err="1"/>
              <a:t>jažice</a:t>
            </a:r>
            <a:r>
              <a:rPr lang="hr-HR" dirty="0"/>
              <a:t> na temelju priloženih barkodova i grupiranje u </a:t>
            </a:r>
            <a:r>
              <a:rPr lang="hr-HR" dirty="0" smtClean="0"/>
              <a:t>fragmente, sastavljanje </a:t>
            </a:r>
            <a:r>
              <a:rPr lang="hr-HR" dirty="0"/>
              <a:t>fragmenata </a:t>
            </a:r>
            <a:r>
              <a:rPr lang="hr-HR" dirty="0" smtClean="0"/>
              <a:t>u blokove </a:t>
            </a:r>
            <a:r>
              <a:rPr lang="hr-HR" dirty="0" err="1" smtClean="0"/>
              <a:t>haplotipa</a:t>
            </a:r>
            <a:r>
              <a:rPr lang="hr-HR" dirty="0" smtClean="0"/>
              <a:t>, </a:t>
            </a:r>
            <a:r>
              <a:rPr lang="hr-HR" dirty="0" err="1" smtClean="0"/>
              <a:t>faziranje</a:t>
            </a:r>
            <a:r>
              <a:rPr lang="hr-HR" dirty="0" smtClean="0"/>
              <a:t> </a:t>
            </a:r>
            <a:r>
              <a:rPr lang="hr-HR" dirty="0"/>
              <a:t>blokova </a:t>
            </a:r>
            <a:r>
              <a:rPr lang="hr-HR" dirty="0" smtClean="0"/>
              <a:t>zasnovano </a:t>
            </a:r>
            <a:r>
              <a:rPr lang="hr-HR" dirty="0"/>
              <a:t>na faznoj referentnoj </a:t>
            </a:r>
            <a:r>
              <a:rPr lang="hr-HR" dirty="0" smtClean="0"/>
              <a:t>ploči, stvaranje </a:t>
            </a:r>
            <a:r>
              <a:rPr lang="hr-HR" dirty="0"/>
              <a:t>dugih </a:t>
            </a:r>
            <a:r>
              <a:rPr lang="hr-HR" dirty="0" err="1"/>
              <a:t>haplotipskih</a:t>
            </a:r>
            <a:r>
              <a:rPr lang="hr-HR" dirty="0"/>
              <a:t> </a:t>
            </a:r>
            <a:r>
              <a:rPr lang="hr-HR" dirty="0" err="1"/>
              <a:t>kontigova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8640"/>
            <a:ext cx="331236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40968"/>
            <a:ext cx="376579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820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4088777" cy="3877815"/>
          </a:xfrm>
        </p:spPr>
        <p:txBody>
          <a:bodyPr>
            <a:normAutofit fontScale="55000" lnSpcReduction="20000"/>
          </a:bodyPr>
          <a:lstStyle/>
          <a:p>
            <a:r>
              <a:rPr lang="hr-HR" dirty="0"/>
              <a:t>H</a:t>
            </a:r>
            <a:r>
              <a:rPr lang="vi-VN" dirty="0" smtClean="0"/>
              <a:t>ibridni </a:t>
            </a:r>
            <a:r>
              <a:rPr lang="vi-VN" dirty="0"/>
              <a:t>gen nastao iz </a:t>
            </a:r>
            <a:r>
              <a:rPr lang="hr-HR" dirty="0"/>
              <a:t>2</a:t>
            </a:r>
            <a:r>
              <a:rPr lang="vi-VN" dirty="0" smtClean="0"/>
              <a:t> </a:t>
            </a:r>
            <a:r>
              <a:rPr lang="vi-VN" dirty="0"/>
              <a:t>prethodno odvojena gena. 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R</a:t>
            </a:r>
            <a:r>
              <a:rPr lang="vi-VN" dirty="0" smtClean="0"/>
              <a:t>ezultat </a:t>
            </a:r>
            <a:r>
              <a:rPr lang="vi-VN" dirty="0"/>
              <a:t>translokacije, intersticijskog brisanja ili kromosomske </a:t>
            </a:r>
            <a:r>
              <a:rPr lang="vi-VN" dirty="0" smtClean="0"/>
              <a:t>inverzije</a:t>
            </a:r>
            <a:r>
              <a:rPr lang="hr-HR" dirty="0" smtClean="0"/>
              <a:t>, </a:t>
            </a:r>
            <a:r>
              <a:rPr lang="vi-VN" dirty="0" smtClean="0"/>
              <a:t>prevladavaju </a:t>
            </a:r>
            <a:r>
              <a:rPr lang="vi-VN" dirty="0"/>
              <a:t>u </a:t>
            </a:r>
            <a:r>
              <a:rPr lang="vi-VN" dirty="0" smtClean="0"/>
              <a:t>neoplazij</a:t>
            </a:r>
            <a:r>
              <a:rPr lang="hr-HR" dirty="0"/>
              <a:t>i</a:t>
            </a:r>
            <a:r>
              <a:rPr lang="vi-VN" dirty="0" smtClean="0"/>
              <a:t>. </a:t>
            </a:r>
            <a:endParaRPr lang="hr-HR" dirty="0"/>
          </a:p>
          <a:p>
            <a:endParaRPr lang="hr-HR" dirty="0" smtClean="0"/>
          </a:p>
          <a:p>
            <a:r>
              <a:rPr lang="hr-HR" dirty="0"/>
              <a:t>S</a:t>
            </a:r>
            <a:r>
              <a:rPr lang="vi-VN" dirty="0" smtClean="0"/>
              <a:t>tvaranj</a:t>
            </a:r>
            <a:r>
              <a:rPr lang="hr-HR" dirty="0" smtClean="0"/>
              <a:t>e </a:t>
            </a:r>
            <a:r>
              <a:rPr lang="vi-VN" dirty="0" smtClean="0"/>
              <a:t>tumora</a:t>
            </a:r>
            <a:r>
              <a:rPr lang="hr-HR" dirty="0" smtClean="0"/>
              <a:t>; </a:t>
            </a:r>
            <a:r>
              <a:rPr lang="vi-VN" dirty="0" smtClean="0"/>
              <a:t>fuzijski </a:t>
            </a:r>
            <a:r>
              <a:rPr lang="vi-VN" dirty="0"/>
              <a:t>geni mogu proizvesti mnogo aktivniji abnormalni protein od nefuznih gena. </a:t>
            </a:r>
            <a:r>
              <a:rPr lang="hr-HR" dirty="0"/>
              <a:t>(</a:t>
            </a:r>
            <a:r>
              <a:rPr lang="vi-VN" dirty="0" smtClean="0"/>
              <a:t>BCR-ABL</a:t>
            </a:r>
            <a:r>
              <a:rPr lang="vi-VN" dirty="0"/>
              <a:t>, </a:t>
            </a:r>
            <a:endParaRPr lang="hr-HR" dirty="0" smtClean="0"/>
          </a:p>
          <a:p>
            <a:endParaRPr lang="hr-HR" dirty="0" smtClean="0"/>
          </a:p>
          <a:p>
            <a:r>
              <a:rPr lang="vi-VN" dirty="0" smtClean="0"/>
              <a:t>Većina </a:t>
            </a:r>
            <a:r>
              <a:rPr lang="vi-VN" dirty="0"/>
              <a:t>fuzijskih gena pronađena </a:t>
            </a:r>
            <a:r>
              <a:rPr lang="vi-VN" dirty="0" smtClean="0"/>
              <a:t>iz </a:t>
            </a:r>
            <a:r>
              <a:rPr lang="vi-VN" dirty="0"/>
              <a:t>hematoloških karcinoma, sarkoma i raka prostate. </a:t>
            </a:r>
            <a:endParaRPr lang="hr-HR" dirty="0" smtClean="0"/>
          </a:p>
          <a:p>
            <a:endParaRPr lang="hr-HR" dirty="0"/>
          </a:p>
          <a:p>
            <a:r>
              <a:rPr lang="vi-VN" dirty="0" smtClean="0"/>
              <a:t>Onkogeni </a:t>
            </a:r>
            <a:r>
              <a:rPr lang="vi-VN" dirty="0"/>
              <a:t>fuzijski geni mogu dovesti do genskog </a:t>
            </a:r>
            <a:r>
              <a:rPr lang="vi-VN" dirty="0" smtClean="0"/>
              <a:t>pro</a:t>
            </a:r>
            <a:r>
              <a:rPr lang="hr-HR" dirty="0" err="1" smtClean="0"/>
              <a:t>dukta</a:t>
            </a:r>
            <a:r>
              <a:rPr lang="vi-VN" dirty="0" smtClean="0"/>
              <a:t> </a:t>
            </a:r>
            <a:r>
              <a:rPr lang="vi-VN" dirty="0"/>
              <a:t>s novom ili različitom funkcijom od dva fuzijska </a:t>
            </a:r>
            <a:r>
              <a:rPr lang="vi-VN" dirty="0" smtClean="0"/>
              <a:t>partnera. </a:t>
            </a:r>
            <a:endParaRPr lang="vi-VN" dirty="0"/>
          </a:p>
          <a:p>
            <a:endParaRPr lang="hr-HR" dirty="0" smtClean="0"/>
          </a:p>
          <a:p>
            <a:r>
              <a:rPr lang="vi-VN" dirty="0" smtClean="0"/>
              <a:t>Dijagnostika</a:t>
            </a:r>
            <a:r>
              <a:rPr lang="hr-HR" dirty="0"/>
              <a:t>; p</a:t>
            </a:r>
            <a:r>
              <a:rPr lang="vi-VN" dirty="0"/>
              <a:t>risutnost kromosomskih aberacija i fuzijskih gena se koristi u dijagnostici raka kako. </a:t>
            </a:r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endParaRPr lang="hr-H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5323670" cy="1054250"/>
          </a:xfrm>
        </p:spPr>
        <p:txBody>
          <a:bodyPr/>
          <a:lstStyle/>
          <a:p>
            <a:r>
              <a:rPr lang="hr-HR" dirty="0" smtClean="0"/>
              <a:t>Fuzijski gen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6632"/>
            <a:ext cx="374441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770188"/>
            <a:ext cx="1853952" cy="93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01281"/>
            <a:ext cx="3295451" cy="273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238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radi </a:t>
            </a:r>
            <a:r>
              <a:rPr lang="hr-HR" dirty="0" err="1" smtClean="0"/>
              <a:t>RNASeq</a:t>
            </a:r>
            <a:r>
              <a:rPr lang="hr-HR" dirty="0" smtClean="0"/>
              <a:t>?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hr-HR" sz="1900" dirty="0" smtClean="0"/>
              <a:t>Izolacija RNA</a:t>
            </a:r>
          </a:p>
          <a:p>
            <a:pPr marL="514350" indent="-514350">
              <a:buFont typeface="+mj-lt"/>
              <a:buAutoNum type="arabicParenR"/>
            </a:pPr>
            <a:r>
              <a:rPr lang="hr-HR" sz="1900" dirty="0" smtClean="0"/>
              <a:t>Selekcija i </a:t>
            </a:r>
            <a:r>
              <a:rPr lang="hr-HR" sz="1900" dirty="0" err="1" smtClean="0"/>
              <a:t>deplecija</a:t>
            </a:r>
            <a:r>
              <a:rPr lang="hr-HR" sz="1900" dirty="0" smtClean="0"/>
              <a:t> RNA</a:t>
            </a:r>
          </a:p>
          <a:p>
            <a:pPr marL="514350" indent="-514350">
              <a:buFont typeface="+mj-lt"/>
              <a:buAutoNum type="arabicParenR"/>
            </a:pPr>
            <a:r>
              <a:rPr lang="hr-HR" sz="1900" dirty="0" smtClean="0"/>
              <a:t>reverzna transkripcija u </a:t>
            </a:r>
            <a:r>
              <a:rPr lang="hr-HR" sz="1900" dirty="0" err="1" smtClean="0"/>
              <a:t>cDNA</a:t>
            </a:r>
            <a:endParaRPr lang="hr-HR" sz="1900" dirty="0" smtClean="0"/>
          </a:p>
          <a:p>
            <a:endParaRPr lang="hr-HR" sz="1900" dirty="0" smtClean="0"/>
          </a:p>
          <a:p>
            <a:r>
              <a:rPr lang="hr-HR" sz="1900" dirty="0" err="1" smtClean="0"/>
              <a:t>mRNA</a:t>
            </a:r>
            <a:r>
              <a:rPr lang="hr-HR" sz="1900" dirty="0" smtClean="0"/>
              <a:t> varira u različitim tipovima stanica ili stadijima u kojima se nalaze stanice</a:t>
            </a:r>
            <a:endParaRPr lang="hr-HR" sz="1900" dirty="0"/>
          </a:p>
          <a:p>
            <a:r>
              <a:rPr lang="hr-HR" sz="1900" dirty="0" smtClean="0"/>
              <a:t>vidimo koje gene stanica izražava, odnosno koji se prepisuju</a:t>
            </a:r>
          </a:p>
          <a:p>
            <a:r>
              <a:rPr lang="hr-HR" sz="1900" dirty="0" smtClean="0"/>
              <a:t>u </a:t>
            </a:r>
            <a:r>
              <a:rPr lang="hr-HR" sz="1900" dirty="0" err="1" smtClean="0"/>
              <a:t>mRNA</a:t>
            </a:r>
            <a:r>
              <a:rPr lang="hr-HR" sz="1900" dirty="0" smtClean="0"/>
              <a:t> su </a:t>
            </a:r>
            <a:r>
              <a:rPr lang="hr-HR" sz="1900" dirty="0" err="1" smtClean="0"/>
              <a:t>introni</a:t>
            </a:r>
            <a:r>
              <a:rPr lang="hr-HR" sz="1900" dirty="0" smtClean="0"/>
              <a:t> izrezani (</a:t>
            </a:r>
            <a:r>
              <a:rPr lang="hr-HR" sz="1900" dirty="0" err="1" smtClean="0"/>
              <a:t>splicing</a:t>
            </a:r>
            <a:r>
              <a:rPr lang="hr-HR" sz="1900" dirty="0" smtClean="0"/>
              <a:t>) i zato su </a:t>
            </a:r>
            <a:r>
              <a:rPr lang="hr-HR" sz="1900" dirty="0" err="1" smtClean="0"/>
              <a:t>egzoni</a:t>
            </a:r>
            <a:r>
              <a:rPr lang="hr-HR" sz="1900" dirty="0" smtClean="0"/>
              <a:t> </a:t>
            </a:r>
            <a:r>
              <a:rPr lang="hr-HR" sz="1900" dirty="0" err="1" smtClean="0"/>
              <a:t>špribliženi</a:t>
            </a:r>
            <a:r>
              <a:rPr lang="hr-HR" sz="1900" dirty="0" smtClean="0"/>
              <a:t> jedni drugima pa je lakše određivanje </a:t>
            </a:r>
            <a:r>
              <a:rPr lang="hr-HR" sz="1900" dirty="0" err="1" smtClean="0"/>
              <a:t>haplotipa</a:t>
            </a:r>
            <a:endParaRPr lang="hr-HR" sz="1900" dirty="0" smtClean="0"/>
          </a:p>
          <a:p>
            <a:r>
              <a:rPr lang="hr-HR" sz="1900" dirty="0" smtClean="0"/>
              <a:t>otkrivanje varijanti</a:t>
            </a:r>
          </a:p>
          <a:p>
            <a:r>
              <a:rPr lang="hr-HR" sz="1900" dirty="0" smtClean="0"/>
              <a:t>detekcija fuzije gena</a:t>
            </a:r>
          </a:p>
          <a:p>
            <a:r>
              <a:rPr lang="hr-HR" sz="1900" dirty="0" smtClean="0"/>
              <a:t>ograničenja: cijena, vrijeme, manjak specijalista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5992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8" name="Picture 4" descr="Slikovni rezultat za rna sequencing clinical 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5647"/>
            <a:ext cx="5040560" cy="667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225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Primjena </a:t>
            </a:r>
            <a:r>
              <a:rPr lang="hr-HR" dirty="0" err="1" smtClean="0"/>
              <a:t>RNASeq</a:t>
            </a:r>
            <a:r>
              <a:rPr lang="hr-HR" dirty="0" smtClean="0"/>
              <a:t> u tumorima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1" t="27428" r="47020" b="21130"/>
          <a:stretch/>
        </p:blipFill>
        <p:spPr bwMode="auto">
          <a:xfrm>
            <a:off x="2339752" y="1268760"/>
            <a:ext cx="4320480" cy="532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810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	</a:t>
            </a:r>
            <a:r>
              <a:rPr lang="hr-HR" dirty="0" smtClean="0"/>
              <a:t>Ostale primjene </a:t>
            </a:r>
            <a:r>
              <a:rPr lang="hr-HR" dirty="0" err="1" smtClean="0"/>
              <a:t>RNASeq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procjena rizika za nastanak nasljednih  tumora</a:t>
            </a:r>
          </a:p>
          <a:p>
            <a:r>
              <a:rPr lang="hr-HR" dirty="0" smtClean="0"/>
              <a:t>detekcija virusa (hepatitis C i HIV)</a:t>
            </a:r>
          </a:p>
          <a:p>
            <a:r>
              <a:rPr lang="hr-HR" dirty="0" smtClean="0"/>
              <a:t>rizik od odbacivanja transplantata srca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14325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80</TotalTime>
  <Words>482</Words>
  <Application>Microsoft Office PowerPoint</Application>
  <PresentationFormat>On-screen Show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Hardcover</vt:lpstr>
      <vt:lpstr>Sekvenciranje transkriptoma (RNA sequencing; RNASeq)</vt:lpstr>
      <vt:lpstr>Transkriptom</vt:lpstr>
      <vt:lpstr>Problem doređivanja haplotipa ( phasing)</vt:lpstr>
      <vt:lpstr>PowerPoint Presentation</vt:lpstr>
      <vt:lpstr>Fuzijski gen</vt:lpstr>
      <vt:lpstr>Kako radi RNASeq?</vt:lpstr>
      <vt:lpstr>PowerPoint Presentation</vt:lpstr>
      <vt:lpstr>Primjena RNASeq u tumorima</vt:lpstr>
      <vt:lpstr> Ostale primjene RNASeq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Sekvenciranje transkriptoma (RNA sequencing; RNASeq)</dc:title>
  <dc:creator>student</dc:creator>
  <cp:lastModifiedBy>student</cp:lastModifiedBy>
  <cp:revision>23</cp:revision>
  <dcterms:created xsi:type="dcterms:W3CDTF">2020-01-17T16:45:29Z</dcterms:created>
  <dcterms:modified xsi:type="dcterms:W3CDTF">2020-01-17T18:08:05Z</dcterms:modified>
</cp:coreProperties>
</file>