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789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500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519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067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567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937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861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900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26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65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46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EE884-9E8B-4CB4-91FF-04B9EBA24D65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89D40-EBCD-49BE-9342-B112800EC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448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Prikaz slučaja: obiteljski bilateralni </a:t>
            </a:r>
            <a:r>
              <a:rPr lang="hr-HR" dirty="0" err="1" smtClean="0"/>
              <a:t>kriptorhizam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Izradili: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Tamara </a:t>
            </a:r>
            <a:r>
              <a:rPr lang="hr-HR" dirty="0" err="1" smtClean="0">
                <a:solidFill>
                  <a:srgbClr val="0070C0"/>
                </a:solidFill>
              </a:rPr>
              <a:t>Hunjak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</a:rPr>
              <a:t>Mario </a:t>
            </a:r>
            <a:r>
              <a:rPr lang="hr-HR" dirty="0" err="1" smtClean="0">
                <a:solidFill>
                  <a:srgbClr val="0070C0"/>
                </a:solidFill>
              </a:rPr>
              <a:t>Lazaneo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</a:rPr>
              <a:t>Ines Vidović</a:t>
            </a:r>
            <a:endParaRPr lang="hr-H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4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Prikaz slučaja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/>
              <a:t/>
            </a:r>
            <a:br>
              <a:rPr lang="vi-VN" dirty="0" smtClean="0"/>
            </a:br>
            <a:r>
              <a:rPr lang="vi-VN" sz="2000" dirty="0"/>
              <a:t>Obitelj s četiri dječaka </a:t>
            </a:r>
            <a:r>
              <a:rPr lang="vi-VN" sz="2000" dirty="0" smtClean="0"/>
              <a:t>s </a:t>
            </a:r>
            <a:r>
              <a:rPr lang="vi-VN" sz="2000" dirty="0"/>
              <a:t>bilateralnim </a:t>
            </a:r>
            <a:r>
              <a:rPr lang="vi-VN" sz="2000" dirty="0" smtClean="0"/>
              <a:t>kriptorhizmom</a:t>
            </a:r>
            <a:r>
              <a:rPr lang="vi-VN" sz="2000" dirty="0"/>
              <a:t>. Roditelji su daleki rođaci. Otac i peto muško dijete nisu bili pogođeni. Nije bilo povijesti hiperpigmentacije, </a:t>
            </a:r>
            <a:r>
              <a:rPr lang="vi-VN" sz="2000" dirty="0" smtClean="0"/>
              <a:t>bifidn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vi-VN" sz="2000" dirty="0" smtClean="0"/>
              <a:t> </a:t>
            </a:r>
            <a:r>
              <a:rPr lang="vi-VN" sz="2000" dirty="0"/>
              <a:t>skrotuma ili hipospadije. Također, nije bilo povijesti nikakvih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 s </a:t>
            </a:r>
            <a:r>
              <a:rPr lang="vi-VN" sz="2000" dirty="0" smtClean="0"/>
              <a:t>mokrać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</a:t>
            </a:r>
            <a:r>
              <a:rPr lang="vi-VN" sz="2000" dirty="0" smtClean="0"/>
              <a:t> </a:t>
            </a:r>
            <a:r>
              <a:rPr lang="vi-VN" sz="2000" dirty="0"/>
              <a:t>ili zatajenja rasta. Svi su dječaci podvrgnuti </a:t>
            </a:r>
            <a:r>
              <a:rPr lang="vi-VN" sz="2000" dirty="0" smtClean="0"/>
              <a:t>jednostran</a:t>
            </a:r>
            <a:r>
              <a:rPr lang="hr-HR" sz="2000" dirty="0" smtClean="0"/>
              <a:t>oj</a:t>
            </a:r>
            <a:r>
              <a:rPr lang="vi-VN" sz="2000" dirty="0" smtClean="0"/>
              <a:t> orhidopeksij</a:t>
            </a:r>
            <a:r>
              <a:rPr lang="hr-HR" sz="2000" dirty="0" smtClean="0"/>
              <a:t>i</a:t>
            </a:r>
            <a:r>
              <a:rPr lang="vi-VN" sz="2000" dirty="0" smtClean="0"/>
              <a:t> </a:t>
            </a:r>
            <a:r>
              <a:rPr lang="vi-VN" sz="2000" dirty="0"/>
              <a:t>u lokalnoj bolnici i dobro su </a:t>
            </a:r>
            <a:r>
              <a:rPr lang="vi-VN" sz="2000" dirty="0" smtClean="0"/>
              <a:t>napredovali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kod njih se pojavio spontani početak puberteta</a:t>
            </a:r>
            <a:r>
              <a:rPr lang="hr-HR" sz="2000" dirty="0" smtClean="0"/>
              <a:t>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95065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3008313" cy="1162050"/>
          </a:xfrm>
        </p:spPr>
        <p:txBody>
          <a:bodyPr>
            <a:noAutofit/>
          </a:bodyPr>
          <a:lstStyle/>
          <a:p>
            <a:r>
              <a:rPr lang="hr-HR" sz="4000" dirty="0" smtClean="0"/>
              <a:t>Bilateralni </a:t>
            </a:r>
            <a:r>
              <a:rPr lang="hr-HR" sz="4000" dirty="0" err="1" smtClean="0"/>
              <a:t>kriptorhizam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764704"/>
            <a:ext cx="5111750" cy="5853113"/>
          </a:xfrm>
        </p:spPr>
        <p:txBody>
          <a:bodyPr>
            <a:normAutofit fontScale="55000" lnSpcReduction="20000"/>
          </a:bodyPr>
          <a:lstStyle/>
          <a:p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Poremećaj u razvoju pri kojem se 1 ili oba testisa ne uspijevaju spustiti iz trbušne šupljine u skrotum.</a:t>
            </a:r>
          </a:p>
          <a:p>
            <a:r>
              <a:rPr lang="hr-HR" sz="3800" dirty="0" smtClean="0"/>
              <a:t>K</a:t>
            </a:r>
            <a:r>
              <a:rPr lang="vi-VN" sz="3800" dirty="0" smtClean="0"/>
              <a:t>ongenitalna malformacija u dječaka</a:t>
            </a:r>
            <a:r>
              <a:rPr lang="hr-HR" sz="3800" dirty="0" smtClean="0"/>
              <a:t>; </a:t>
            </a:r>
            <a:r>
              <a:rPr lang="vi-VN" sz="3800" dirty="0" smtClean="0"/>
              <a:t>4</a:t>
            </a:r>
            <a:r>
              <a:rPr lang="hr-HR" sz="3800" dirty="0" smtClean="0"/>
              <a:t>-9 %</a:t>
            </a:r>
            <a:r>
              <a:rPr lang="vi-VN" sz="3800" dirty="0" smtClean="0"/>
              <a:t> kod novorođenčadi i 1–2 </a:t>
            </a:r>
            <a:r>
              <a:rPr lang="hr-HR" sz="3800" dirty="0" smtClean="0"/>
              <a:t>%</a:t>
            </a:r>
            <a:r>
              <a:rPr lang="vi-VN" sz="3800" dirty="0" smtClean="0"/>
              <a:t> dječaka u dobi od 1 godine.</a:t>
            </a:r>
            <a:endParaRPr lang="hr-HR" sz="3800" dirty="0" smtClean="0"/>
          </a:p>
          <a:p>
            <a:r>
              <a:rPr lang="hr-HR" sz="3800" dirty="0" smtClean="0"/>
              <a:t>N</a:t>
            </a:r>
            <a:r>
              <a:rPr lang="vi-VN" sz="3800" dirty="0" smtClean="0"/>
              <a:t>ajlakše</a:t>
            </a:r>
            <a:r>
              <a:rPr lang="hr-HR" sz="3800" dirty="0" smtClean="0"/>
              <a:t> </a:t>
            </a:r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vi-VN" sz="3800" dirty="0" smtClean="0"/>
              <a:t> dijagnosticira pri rođenju, skrotum</a:t>
            </a:r>
            <a:r>
              <a:rPr lang="hr-HR" sz="3800" dirty="0" smtClean="0"/>
              <a:t>  </a:t>
            </a:r>
            <a:r>
              <a:rPr lang="vi-VN" sz="3800" dirty="0" smtClean="0"/>
              <a:t>relativno velik,</a:t>
            </a:r>
            <a:r>
              <a:rPr lang="hr-HR" sz="3800" dirty="0" smtClean="0"/>
              <a:t> </a:t>
            </a:r>
            <a:r>
              <a:rPr lang="vi-VN" sz="3800" dirty="0" smtClean="0"/>
              <a:t>minimalno potkožno masno tkivo, refleks</a:t>
            </a:r>
            <a:r>
              <a:rPr lang="hr-HR" sz="3800" dirty="0" smtClean="0"/>
              <a:t> </a:t>
            </a:r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hr-HR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cremastera</a:t>
            </a:r>
            <a:r>
              <a:rPr lang="vi-VN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800" dirty="0" smtClean="0"/>
              <a:t>izosta</a:t>
            </a:r>
            <a:r>
              <a:rPr lang="hr-HR" sz="3800" dirty="0" smtClean="0"/>
              <a:t>je</a:t>
            </a:r>
            <a:r>
              <a:rPr lang="vi-VN" sz="3800" dirty="0" smtClean="0"/>
              <a:t>. </a:t>
            </a:r>
            <a:endParaRPr lang="hr-HR" sz="3800" dirty="0" smtClean="0"/>
          </a:p>
          <a:p>
            <a:r>
              <a:rPr lang="hr-HR" sz="3800" dirty="0" smtClean="0"/>
              <a:t>D</a:t>
            </a:r>
            <a:r>
              <a:rPr lang="vi-VN" sz="3800" dirty="0" smtClean="0"/>
              <a:t>okumentirat</a:t>
            </a:r>
            <a:r>
              <a:rPr lang="hr-HR" sz="3800" dirty="0" smtClean="0"/>
              <a:t>i </a:t>
            </a:r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ako su</a:t>
            </a:r>
            <a:r>
              <a:rPr lang="vi-VN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800" dirty="0" smtClean="0"/>
              <a:t>testisi opipljivi u skrotumu pri rođenju ili u prvoj godini života. U dječaka mlađeg od 9 godina s bilateralnim UDT-om treba izmjeriti FSH u serumu. </a:t>
            </a:r>
            <a:endParaRPr lang="hr-HR" sz="3800" dirty="0" smtClean="0"/>
          </a:p>
          <a:p>
            <a:r>
              <a:rPr lang="vi-VN" sz="3800" dirty="0" smtClean="0"/>
              <a:t>FSH povišen, bilateralna anorhija bez daljnjeg usavršavanja</a:t>
            </a:r>
            <a:r>
              <a:rPr lang="hr-HR" sz="3800" dirty="0" smtClean="0"/>
              <a:t>, </a:t>
            </a:r>
            <a:r>
              <a:rPr lang="vi-VN" sz="3800" dirty="0" smtClean="0"/>
              <a:t>FSH unutar normalnog raspona, hCG stimulacijski test</a:t>
            </a:r>
            <a:r>
              <a:rPr lang="hr-HR" sz="3800" dirty="0" smtClean="0"/>
              <a:t> radi </a:t>
            </a:r>
            <a:r>
              <a:rPr lang="vi-VN" sz="3800" dirty="0" smtClean="0"/>
              <a:t>prisustv</a:t>
            </a:r>
            <a:r>
              <a:rPr lang="hr-H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3800" dirty="0" smtClean="0"/>
              <a:t> ili odsutnost</a:t>
            </a:r>
            <a:r>
              <a:rPr lang="hr-HR" sz="3800" dirty="0" smtClean="0"/>
              <a:t>i</a:t>
            </a:r>
            <a:r>
              <a:rPr lang="vi-VN" sz="3800" dirty="0" smtClean="0"/>
              <a:t> tkiva testisa. </a:t>
            </a:r>
            <a:endParaRPr lang="hr-HR" sz="3800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302433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73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5" name="Group 4"/>
          <p:cNvGrpSpPr/>
          <p:nvPr/>
        </p:nvGrpSpPr>
        <p:grpSpPr>
          <a:xfrm>
            <a:off x="1" y="1340768"/>
            <a:ext cx="9163356" cy="4435322"/>
            <a:chOff x="1" y="1340768"/>
            <a:chExt cx="9163356" cy="443532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410" r="1750" b="5047"/>
            <a:stretch/>
          </p:blipFill>
          <p:spPr bwMode="auto">
            <a:xfrm>
              <a:off x="1" y="1340768"/>
              <a:ext cx="9163356" cy="4435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2195736" y="2780928"/>
              <a:ext cx="360040" cy="21602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95087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5" name="Group 4"/>
          <p:cNvGrpSpPr/>
          <p:nvPr/>
        </p:nvGrpSpPr>
        <p:grpSpPr>
          <a:xfrm>
            <a:off x="0" y="1452312"/>
            <a:ext cx="9144000" cy="4496798"/>
            <a:chOff x="0" y="1452312"/>
            <a:chExt cx="9144000" cy="449679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" t="9897" r="1523" b="4239"/>
            <a:stretch/>
          </p:blipFill>
          <p:spPr bwMode="auto">
            <a:xfrm>
              <a:off x="0" y="1452312"/>
              <a:ext cx="9144000" cy="4496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2195736" y="2924944"/>
              <a:ext cx="288032" cy="21602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14312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5" name="Group 4"/>
          <p:cNvGrpSpPr/>
          <p:nvPr/>
        </p:nvGrpSpPr>
        <p:grpSpPr>
          <a:xfrm>
            <a:off x="-95697" y="1435693"/>
            <a:ext cx="9237122" cy="4443814"/>
            <a:chOff x="15398" y="1435693"/>
            <a:chExt cx="8991869" cy="444381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440" r="1739" b="4229"/>
            <a:stretch/>
          </p:blipFill>
          <p:spPr bwMode="auto">
            <a:xfrm>
              <a:off x="15398" y="1435693"/>
              <a:ext cx="8991869" cy="4443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403648" y="1988840"/>
              <a:ext cx="3528392" cy="14401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78715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Mutacija RXFP2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receptor na </a:t>
            </a:r>
            <a:r>
              <a:rPr lang="hr-H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Leydigovim</a:t>
            </a:r>
            <a:r>
              <a:rPr lang="hr-H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stanicama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lučenje testosterona  važno za spuštanje testisa</a:t>
            </a:r>
          </a:p>
          <a:p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također kodira i za receptor za </a:t>
            </a:r>
            <a:r>
              <a:rPr lang="hr-HR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relaksin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16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Slikovni rezultat za RXFP2 cryptorchid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39" y="260648"/>
            <a:ext cx="6960285" cy="63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21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160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Prikaz slučaja: obiteljski bilateralni kriptorhizam</vt:lpstr>
      <vt:lpstr>Prikaz slučaja</vt:lpstr>
      <vt:lpstr>Bilateralni kriptorhizam</vt:lpstr>
      <vt:lpstr>PowerPoint Presentation</vt:lpstr>
      <vt:lpstr>PowerPoint Presentation</vt:lpstr>
      <vt:lpstr>PowerPoint Presentation</vt:lpstr>
      <vt:lpstr>Mutacija RXFP2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 slučaja: obiteljski bilateralni kriptorhizam</dc:title>
  <dc:creator>student</dc:creator>
  <cp:lastModifiedBy>student</cp:lastModifiedBy>
  <cp:revision>4</cp:revision>
  <dcterms:created xsi:type="dcterms:W3CDTF">2020-01-28T12:36:44Z</dcterms:created>
  <dcterms:modified xsi:type="dcterms:W3CDTF">2020-01-28T13:17:44Z</dcterms:modified>
</cp:coreProperties>
</file>