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233C69E-4B69-406A-A21D-D6102A3F50D1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BE8275-B8C7-4D08-9944-8D7E801B16E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wikipedia.org/wiki/Nanopo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 err="1">
                <a:effectLst/>
              </a:rPr>
              <a:t>S</a:t>
            </a:r>
            <a:r>
              <a:rPr lang="hr-HR" sz="4800" dirty="0" err="1" smtClean="0">
                <a:effectLst/>
              </a:rPr>
              <a:t>ekvenciranje</a:t>
            </a:r>
            <a:r>
              <a:rPr lang="hr-HR" sz="4800" dirty="0" smtClean="0">
                <a:effectLst/>
              </a:rPr>
              <a:t> </a:t>
            </a:r>
            <a:r>
              <a:rPr lang="hr-HR" sz="4800" dirty="0" err="1">
                <a:effectLst/>
              </a:rPr>
              <a:t>nanoporama</a:t>
            </a:r>
            <a:r>
              <a:rPr lang="hr-HR" sz="4800" dirty="0">
                <a:effectLst/>
              </a:rPr>
              <a:t> (</a:t>
            </a:r>
            <a:r>
              <a:rPr lang="hr-HR" sz="4800" dirty="0" err="1" smtClean="0">
                <a:effectLst/>
              </a:rPr>
              <a:t>Nanoporetech</a:t>
            </a:r>
            <a:r>
              <a:rPr lang="hr-HR" sz="4800" dirty="0" smtClean="0">
                <a:effectLst/>
              </a:rPr>
              <a:t>)</a:t>
            </a: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Studenti: </a:t>
            </a:r>
            <a:r>
              <a:rPr lang="hr-HR" dirty="0" err="1" smtClean="0"/>
              <a:t>Jurja</a:t>
            </a:r>
            <a:r>
              <a:rPr lang="hr-HR" dirty="0" smtClean="0"/>
              <a:t> </a:t>
            </a:r>
            <a:r>
              <a:rPr lang="hr-HR" dirty="0" err="1" smtClean="0"/>
              <a:t>Bratko</a:t>
            </a:r>
            <a:r>
              <a:rPr lang="hr-HR" dirty="0" smtClean="0"/>
              <a:t>,</a:t>
            </a:r>
          </a:p>
          <a:p>
            <a:r>
              <a:rPr lang="hr-HR" smtClean="0"/>
              <a:t>                 Mario </a:t>
            </a:r>
            <a:r>
              <a:rPr lang="hr-HR" dirty="0" err="1" smtClean="0"/>
              <a:t>Lazaneo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967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sekvenciranje</a:t>
            </a:r>
            <a:r>
              <a:rPr lang="hr-HR" dirty="0"/>
              <a:t> jedne molekule DNA/RNA bez potrebe za PCR</a:t>
            </a:r>
          </a:p>
          <a:p>
            <a:endParaRPr lang="hr-HR" dirty="0" smtClean="0"/>
          </a:p>
          <a:p>
            <a:r>
              <a:rPr lang="hr-HR" dirty="0" smtClean="0"/>
              <a:t>niski </a:t>
            </a:r>
            <a:r>
              <a:rPr lang="hr-HR" dirty="0"/>
              <a:t>troškovi, brza identifikacija patogena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Sekvenciranje</a:t>
            </a:r>
            <a:r>
              <a:rPr lang="hr-HR" dirty="0"/>
              <a:t> </a:t>
            </a:r>
            <a:r>
              <a:rPr lang="hr-HR" dirty="0" err="1"/>
              <a:t>nanoporama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4846637" cy="22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6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5024881" cy="3877815"/>
          </a:xfrm>
        </p:spPr>
        <p:txBody>
          <a:bodyPr>
            <a:normAutofit fontScale="92500" lnSpcReduction="10000"/>
          </a:bodyPr>
          <a:lstStyle/>
          <a:p>
            <a:r>
              <a:rPr lang="hr-HR" dirty="0" err="1"/>
              <a:t>nanopore</a:t>
            </a:r>
            <a:r>
              <a:rPr lang="hr-HR" dirty="0"/>
              <a:t> </a:t>
            </a:r>
            <a:r>
              <a:rPr lang="en-US" u="sng" dirty="0">
                <a:hlinkClick r:id="rId2"/>
              </a:rPr>
              <a:t>10</a:t>
            </a:r>
            <a:r>
              <a:rPr lang="en-US" u="sng" baseline="30000" dirty="0">
                <a:hlinkClick r:id="rId2"/>
              </a:rPr>
              <a:t>−9</a:t>
            </a:r>
            <a:r>
              <a:rPr lang="hr-HR" dirty="0"/>
              <a:t>  i DNA u otopini elektrolita </a:t>
            </a:r>
          </a:p>
          <a:p>
            <a:endParaRPr lang="hr-HR" dirty="0" smtClean="0"/>
          </a:p>
          <a:p>
            <a:r>
              <a:rPr lang="hr-HR" dirty="0" smtClean="0"/>
              <a:t>enzim </a:t>
            </a:r>
            <a:r>
              <a:rPr lang="hr-HR" dirty="0"/>
              <a:t>prenosi DNA do </a:t>
            </a:r>
            <a:r>
              <a:rPr lang="hr-HR" dirty="0" err="1"/>
              <a:t>nanopore</a:t>
            </a:r>
            <a:endParaRPr lang="hr-HR" dirty="0"/>
          </a:p>
          <a:p>
            <a:endParaRPr lang="hr-HR" dirty="0" smtClean="0"/>
          </a:p>
          <a:p>
            <a:r>
              <a:rPr lang="hr-HR" dirty="0" err="1" smtClean="0"/>
              <a:t>elektroforezom</a:t>
            </a:r>
            <a:r>
              <a:rPr lang="hr-HR" dirty="0" smtClean="0"/>
              <a:t> </a:t>
            </a:r>
            <a:r>
              <a:rPr lang="hr-HR" dirty="0"/>
              <a:t>se uzorak transportira kroz poru</a:t>
            </a:r>
          </a:p>
          <a:p>
            <a:endParaRPr lang="hr-HR" dirty="0" smtClean="0"/>
          </a:p>
          <a:p>
            <a:r>
              <a:rPr lang="hr-HR" dirty="0" smtClean="0"/>
              <a:t>električna </a:t>
            </a:r>
            <a:r>
              <a:rPr lang="hr-HR" dirty="0"/>
              <a:t>struja ovisi o dimenzijama </a:t>
            </a:r>
            <a:r>
              <a:rPr lang="hr-HR" dirty="0" err="1"/>
              <a:t>nanopore</a:t>
            </a:r>
            <a:r>
              <a:rPr lang="hr-HR" dirty="0"/>
              <a:t> i kompoziciji DNA/RNA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radi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9"/>
            <a:ext cx="2880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600400" cy="214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87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biološke:</a:t>
            </a:r>
          </a:p>
          <a:p>
            <a:pPr marL="0" indent="0">
              <a:buNone/>
            </a:pPr>
            <a:r>
              <a:rPr lang="hr-HR" dirty="0"/>
              <a:t>-</a:t>
            </a:r>
            <a:r>
              <a:rPr lang="hr-HR" dirty="0" err="1"/>
              <a:t>transmembranski</a:t>
            </a:r>
            <a:r>
              <a:rPr lang="hr-HR" dirty="0"/>
              <a:t> proteini porini</a:t>
            </a:r>
          </a:p>
          <a:p>
            <a:pPr marL="0" indent="0">
              <a:buNone/>
            </a:pPr>
            <a:r>
              <a:rPr lang="hr-HR" dirty="0"/>
              <a:t>-alfa </a:t>
            </a:r>
            <a:r>
              <a:rPr lang="hr-HR" dirty="0" err="1"/>
              <a:t>hemolizin</a:t>
            </a:r>
            <a:r>
              <a:rPr lang="hr-HR" dirty="0"/>
              <a:t> iz bakterija</a:t>
            </a:r>
          </a:p>
          <a:p>
            <a:pPr>
              <a:buFontTx/>
              <a:buChar char="-"/>
            </a:pPr>
            <a:r>
              <a:rPr lang="hr-HR" dirty="0"/>
              <a:t>proteini reguliraju brzinu prolaska DNA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Nanopore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7"/>
            <a:ext cx="3962400" cy="226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04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solid</a:t>
            </a:r>
            <a:r>
              <a:rPr lang="hr-HR" dirty="0"/>
              <a:t>-</a:t>
            </a:r>
            <a:r>
              <a:rPr lang="hr-HR" dirty="0" err="1"/>
              <a:t>state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-sintetički materijali (silikon </a:t>
            </a:r>
            <a:r>
              <a:rPr lang="hr-HR" dirty="0" err="1"/>
              <a:t>nitrid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-stabilne, jeftine, integrirani senzori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Nanopore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5091113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hibridne</a:t>
            </a:r>
          </a:p>
          <a:p>
            <a:pPr>
              <a:buFontTx/>
              <a:buChar char="-"/>
            </a:pPr>
            <a:r>
              <a:rPr lang="hr-HR" dirty="0"/>
              <a:t>proteini u sintetičkom materijalu</a:t>
            </a:r>
          </a:p>
          <a:p>
            <a:pPr>
              <a:buFontTx/>
              <a:buChar char="-"/>
            </a:pPr>
            <a:r>
              <a:rPr lang="hr-HR" dirty="0"/>
              <a:t>još u razvoju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Nanopore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1755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68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5456929" cy="3877815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Mala </a:t>
            </a:r>
            <a:r>
              <a:rPr lang="hr-HR" dirty="0"/>
              <a:t>brzina </a:t>
            </a:r>
            <a:r>
              <a:rPr lang="hr-HR" dirty="0" err="1"/>
              <a:t>translokacije</a:t>
            </a:r>
            <a:r>
              <a:rPr lang="hr-HR" dirty="0"/>
              <a:t>: brzina kojom uzorak prolazi kroz pore </a:t>
            </a:r>
            <a:r>
              <a:rPr lang="hr-HR" dirty="0" smtClean="0"/>
              <a:t>dovoljno </a:t>
            </a:r>
            <a:r>
              <a:rPr lang="hr-HR" dirty="0"/>
              <a:t>spora da </a:t>
            </a:r>
            <a:r>
              <a:rPr lang="hr-HR" dirty="0" smtClean="0"/>
              <a:t>se može  mjeriti.</a:t>
            </a:r>
            <a:endParaRPr lang="hr-HR" dirty="0"/>
          </a:p>
          <a:p>
            <a:endParaRPr lang="hr-HR" dirty="0" smtClean="0"/>
          </a:p>
          <a:p>
            <a:r>
              <a:rPr lang="hr-HR" dirty="0" err="1" smtClean="0"/>
              <a:t>Reproducibilnost</a:t>
            </a:r>
            <a:r>
              <a:rPr lang="hr-HR" dirty="0" smtClean="0"/>
              <a:t> </a:t>
            </a:r>
            <a:r>
              <a:rPr lang="hr-HR" dirty="0"/>
              <a:t>dimenzija: Vjerojatnost da se </a:t>
            </a:r>
            <a:r>
              <a:rPr lang="hr-HR" dirty="0" smtClean="0"/>
              <a:t>pora napravi u odgovarajućoj veličini.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Tolerancija </a:t>
            </a:r>
            <a:r>
              <a:rPr lang="hr-HR" dirty="0"/>
              <a:t>na stres: osjetljivost jedinice na unutarnje uvjete </a:t>
            </a:r>
            <a:r>
              <a:rPr lang="hr-HR" dirty="0" smtClean="0"/>
              <a:t>okoliša.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Dugovječnost</a:t>
            </a:r>
            <a:r>
              <a:rPr lang="hr-HR" dirty="0"/>
              <a:t>: V</a:t>
            </a:r>
            <a:r>
              <a:rPr lang="hr-HR" dirty="0" smtClean="0"/>
              <a:t>rijeme </a:t>
            </a:r>
            <a:r>
              <a:rPr lang="hr-HR" dirty="0"/>
              <a:t>za jedinicu </a:t>
            </a:r>
            <a:r>
              <a:rPr lang="hr-HR" dirty="0" smtClean="0"/>
              <a:t>ostaje </a:t>
            </a:r>
            <a:r>
              <a:rPr lang="hr-HR" dirty="0"/>
              <a:t>u </a:t>
            </a:r>
            <a:r>
              <a:rPr lang="hr-HR" dirty="0" smtClean="0"/>
              <a:t>funkciji.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Jednostavnost </a:t>
            </a:r>
            <a:r>
              <a:rPr lang="hr-HR" dirty="0"/>
              <a:t>izrade: Mogućnost izrade </a:t>
            </a:r>
            <a:r>
              <a:rPr lang="hr-HR" dirty="0" smtClean="0"/>
              <a:t>jedinice (masovna proizvodnja)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Ograničenja metode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35598"/>
            <a:ext cx="29367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40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2276872"/>
            <a:ext cx="5112568" cy="3877815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Prednosti metode </a:t>
            </a:r>
            <a:r>
              <a:rPr lang="vi-VN" dirty="0" smtClean="0"/>
              <a:t>proizlaz</a:t>
            </a:r>
            <a:r>
              <a:rPr lang="hr-HR" dirty="0" smtClean="0"/>
              <a:t>e</a:t>
            </a:r>
            <a:r>
              <a:rPr lang="vi-VN" dirty="0" smtClean="0"/>
              <a:t> </a:t>
            </a:r>
            <a:r>
              <a:rPr lang="vi-VN" dirty="0"/>
              <a:t>iz uključivanja proteina u </a:t>
            </a:r>
            <a:r>
              <a:rPr lang="hr-HR" dirty="0" smtClean="0"/>
              <a:t>tehnologiju</a:t>
            </a:r>
            <a:r>
              <a:rPr lang="vi-VN" dirty="0" smtClean="0"/>
              <a:t>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Prednosti; </a:t>
            </a:r>
            <a:r>
              <a:rPr lang="hr-HR" dirty="0"/>
              <a:t>u</a:t>
            </a:r>
            <a:r>
              <a:rPr lang="vi-VN" dirty="0" smtClean="0"/>
              <a:t>jednačena </a:t>
            </a:r>
            <a:r>
              <a:rPr lang="vi-VN" dirty="0"/>
              <a:t>struktura pora, precizna kontrola translokacije uzoraka kroz </a:t>
            </a:r>
            <a:r>
              <a:rPr lang="vi-VN" dirty="0" smtClean="0"/>
              <a:t>pore,</a:t>
            </a:r>
            <a:r>
              <a:rPr lang="hr-HR" dirty="0" smtClean="0"/>
              <a:t> </a:t>
            </a:r>
            <a:r>
              <a:rPr lang="vi-VN" dirty="0" smtClean="0"/>
              <a:t>otkrivanje nukleotida </a:t>
            </a:r>
            <a:r>
              <a:rPr lang="vi-VN" dirty="0"/>
              <a:t>u </a:t>
            </a:r>
            <a:r>
              <a:rPr lang="vi-VN" dirty="0" smtClean="0"/>
              <a:t>uzorcima</a:t>
            </a:r>
            <a:r>
              <a:rPr lang="hr-HR" dirty="0" smtClean="0"/>
              <a:t>                                    =&gt; </a:t>
            </a:r>
            <a:r>
              <a:rPr lang="vi-VN" dirty="0" smtClean="0"/>
              <a:t>jedinstveni proteini </a:t>
            </a:r>
            <a:r>
              <a:rPr lang="vi-VN" dirty="0"/>
              <a:t>iz različitih </a:t>
            </a:r>
            <a:r>
              <a:rPr lang="vi-VN" dirty="0" smtClean="0"/>
              <a:t>organizma.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Nedostaci;  o</a:t>
            </a:r>
            <a:r>
              <a:rPr lang="vi-VN" dirty="0" smtClean="0"/>
              <a:t>sjetljivost </a:t>
            </a:r>
            <a:r>
              <a:rPr lang="vi-VN" dirty="0"/>
              <a:t>proteina </a:t>
            </a:r>
            <a:r>
              <a:rPr lang="vi-VN" dirty="0" smtClean="0"/>
              <a:t>na </a:t>
            </a:r>
            <a:r>
              <a:rPr lang="vi-VN" dirty="0"/>
              <a:t>lokalni stres u okolini ima veliki utjecaj na dugovječnost jedinica.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M</a:t>
            </a:r>
            <a:r>
              <a:rPr lang="vi-VN" dirty="0" smtClean="0"/>
              <a:t>otorni </a:t>
            </a:r>
            <a:r>
              <a:rPr lang="vi-VN" dirty="0"/>
              <a:t>protein </a:t>
            </a:r>
            <a:r>
              <a:rPr lang="hr-HR" dirty="0" smtClean="0"/>
              <a:t>raspakira </a:t>
            </a:r>
            <a:r>
              <a:rPr lang="vi-VN" dirty="0" smtClean="0"/>
              <a:t> </a:t>
            </a:r>
            <a:r>
              <a:rPr lang="vi-VN" dirty="0"/>
              <a:t>​​uzorke </a:t>
            </a:r>
            <a:r>
              <a:rPr lang="vi-VN" dirty="0" smtClean="0"/>
              <a:t>s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hr-HR" dirty="0" smtClean="0"/>
              <a:t>određenom brzinom</a:t>
            </a:r>
            <a:r>
              <a:rPr lang="vi-VN" dirty="0" smtClean="0"/>
              <a:t> </a:t>
            </a:r>
            <a:r>
              <a:rPr lang="hr-HR" dirty="0" smtClean="0"/>
              <a:t> i u određenom pH području, sporo djelovanje </a:t>
            </a:r>
            <a:r>
              <a:rPr lang="vi-VN" dirty="0" smtClean="0"/>
              <a:t>izvan raspona</a:t>
            </a:r>
            <a:r>
              <a:rPr lang="hr-HR" dirty="0"/>
              <a:t> </a:t>
            </a:r>
            <a:r>
              <a:rPr lang="vi-VN" dirty="0" smtClean="0"/>
              <a:t>utječe </a:t>
            </a:r>
            <a:r>
              <a:rPr lang="vi-VN" dirty="0"/>
              <a:t>na funkcionalnost </a:t>
            </a:r>
            <a:r>
              <a:rPr lang="vi-VN" dirty="0" smtClean="0"/>
              <a:t>jedinice </a:t>
            </a:r>
            <a:r>
              <a:rPr lang="vi-VN" dirty="0"/>
              <a:t>za sekvenciranje. 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T</a:t>
            </a:r>
            <a:r>
              <a:rPr lang="vi-VN" dirty="0" smtClean="0"/>
              <a:t>ransmembranski </a:t>
            </a:r>
            <a:r>
              <a:rPr lang="vi-VN" dirty="0"/>
              <a:t>porin može pouzdano djelovati </a:t>
            </a:r>
            <a:r>
              <a:rPr lang="hr-HR" dirty="0" smtClean="0"/>
              <a:t>na </a:t>
            </a:r>
            <a:r>
              <a:rPr lang="vi-VN" dirty="0" smtClean="0"/>
              <a:t>određeni </a:t>
            </a:r>
            <a:r>
              <a:rPr lang="vi-VN" dirty="0"/>
              <a:t>broj ciklusa prije </a:t>
            </a:r>
            <a:r>
              <a:rPr lang="hr-HR" dirty="0" smtClean="0"/>
              <a:t>kvara.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i nedostaci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3001516" cy="35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64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736849" cy="3877815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Određivanje</a:t>
            </a:r>
            <a:r>
              <a:rPr lang="vi-VN" dirty="0" smtClean="0"/>
              <a:t> </a:t>
            </a:r>
            <a:r>
              <a:rPr lang="vi-VN" dirty="0"/>
              <a:t>metode za poboljšanje </a:t>
            </a:r>
            <a:r>
              <a:rPr lang="vi-VN" dirty="0" smtClean="0"/>
              <a:t>razlučivosti</a:t>
            </a:r>
            <a:r>
              <a:rPr lang="hr-HR" dirty="0" smtClean="0"/>
              <a:t> radi detekcije</a:t>
            </a:r>
            <a:r>
              <a:rPr lang="vi-VN" dirty="0" smtClean="0"/>
              <a:t> pojedinačn</a:t>
            </a:r>
            <a:r>
              <a:rPr lang="hr-HR" dirty="0" smtClean="0"/>
              <a:t>ih</a:t>
            </a:r>
            <a:r>
              <a:rPr lang="hr-HR" dirty="0"/>
              <a:t> </a:t>
            </a:r>
            <a:r>
              <a:rPr lang="vi-VN" dirty="0" smtClean="0"/>
              <a:t>baz</a:t>
            </a:r>
            <a:r>
              <a:rPr lang="hr-HR" dirty="0" smtClean="0"/>
              <a:t>a.</a:t>
            </a:r>
            <a:r>
              <a:rPr lang="vi-VN" dirty="0" smtClean="0"/>
              <a:t>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Prije su bila ponavljanja </a:t>
            </a:r>
            <a:r>
              <a:rPr lang="vi-VN" dirty="0" smtClean="0"/>
              <a:t>nukleoti</a:t>
            </a:r>
            <a:r>
              <a:rPr lang="hr-HR" dirty="0" smtClean="0"/>
              <a:t>da u</a:t>
            </a:r>
            <a:r>
              <a:rPr lang="vi-VN" dirty="0" smtClean="0"/>
              <a:t> </a:t>
            </a:r>
            <a:r>
              <a:rPr lang="vi-VN" dirty="0"/>
              <a:t>nizu </a:t>
            </a:r>
            <a:r>
              <a:rPr lang="vi-VN" dirty="0" smtClean="0"/>
              <a:t>100 </a:t>
            </a:r>
            <a:r>
              <a:rPr lang="vi-VN" dirty="0"/>
              <a:t>puta </a:t>
            </a:r>
            <a:r>
              <a:rPr lang="hr-HR" dirty="0" smtClean="0"/>
              <a:t>radi dobivanja </a:t>
            </a:r>
            <a:r>
              <a:rPr lang="vi-VN" dirty="0" smtClean="0"/>
              <a:t>karakterističn</a:t>
            </a:r>
            <a:r>
              <a:rPr lang="hr-HR" dirty="0" smtClean="0"/>
              <a:t>e</a:t>
            </a:r>
            <a:r>
              <a:rPr lang="vi-VN" dirty="0" smtClean="0"/>
              <a:t> promjen</a:t>
            </a:r>
            <a:r>
              <a:rPr lang="hr-HR" dirty="0" smtClean="0"/>
              <a:t>e</a:t>
            </a:r>
            <a:r>
              <a:rPr lang="vi-VN" dirty="0" smtClean="0"/>
              <a:t>. 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</a:t>
            </a:r>
            <a:r>
              <a:rPr lang="vi-VN" dirty="0" smtClean="0"/>
              <a:t>iska razlučivost</a:t>
            </a:r>
            <a:r>
              <a:rPr lang="hr-HR" dirty="0" smtClean="0"/>
              <a:t>;</a:t>
            </a:r>
            <a:r>
              <a:rPr lang="vi-VN" dirty="0" smtClean="0"/>
              <a:t> lanac </a:t>
            </a:r>
            <a:r>
              <a:rPr lang="vi-VN" dirty="0"/>
              <a:t>DNA </a:t>
            </a:r>
            <a:r>
              <a:rPr lang="hr-HR" dirty="0" smtClean="0"/>
              <a:t>se </a:t>
            </a:r>
            <a:r>
              <a:rPr lang="vi-VN" dirty="0" smtClean="0"/>
              <a:t>kreće </a:t>
            </a:r>
            <a:r>
              <a:rPr lang="vi-VN" dirty="0"/>
              <a:t>brzinom od 1 do 5 </a:t>
            </a:r>
            <a:r>
              <a:rPr lang="el-GR" dirty="0"/>
              <a:t>μ</a:t>
            </a:r>
            <a:r>
              <a:rPr lang="vi-VN" dirty="0"/>
              <a:t>s po bazi kroz </a:t>
            </a:r>
            <a:r>
              <a:rPr lang="vi-VN" dirty="0" smtClean="0"/>
              <a:t>nanopor</a:t>
            </a:r>
            <a:r>
              <a:rPr lang="hr-HR" dirty="0" smtClean="0"/>
              <a:t>e, teško snimanje, pojava buka.</a:t>
            </a:r>
          </a:p>
          <a:p>
            <a:endParaRPr lang="hr-HR" dirty="0" smtClean="0"/>
          </a:p>
          <a:p>
            <a:r>
              <a:rPr lang="vi-VN" dirty="0" smtClean="0"/>
              <a:t>Oxford Nanopore</a:t>
            </a:r>
            <a:r>
              <a:rPr lang="hr-HR" dirty="0" smtClean="0"/>
              <a:t>;</a:t>
            </a:r>
            <a:r>
              <a:rPr lang="hr-HR" dirty="0"/>
              <a:t> </a:t>
            </a:r>
            <a:r>
              <a:rPr lang="vi-VN" dirty="0" smtClean="0"/>
              <a:t>analiz</a:t>
            </a:r>
            <a:r>
              <a:rPr lang="hr-HR" dirty="0" smtClean="0"/>
              <a:t>a </a:t>
            </a:r>
            <a:r>
              <a:rPr lang="vi-VN" dirty="0" smtClean="0"/>
              <a:t>više </a:t>
            </a:r>
            <a:r>
              <a:rPr lang="vi-VN" dirty="0"/>
              <a:t>baza u </a:t>
            </a:r>
            <a:r>
              <a:rPr lang="vi-VN" dirty="0" smtClean="0"/>
              <a:t>trenutku</a:t>
            </a:r>
            <a:r>
              <a:rPr lang="vi-VN" dirty="0"/>
              <a:t>, </a:t>
            </a:r>
            <a:r>
              <a:rPr lang="vi-VN" dirty="0" smtClean="0"/>
              <a:t>dijelovi DN</a:t>
            </a:r>
            <a:r>
              <a:rPr lang="hr-HR" dirty="0"/>
              <a:t>A</a:t>
            </a:r>
            <a:r>
              <a:rPr lang="vi-VN" dirty="0" smtClean="0"/>
              <a:t> </a:t>
            </a:r>
            <a:r>
              <a:rPr lang="vi-VN" dirty="0"/>
              <a:t>podliježu </a:t>
            </a:r>
            <a:r>
              <a:rPr lang="vi-VN" dirty="0" smtClean="0"/>
              <a:t>ponov</a:t>
            </a:r>
            <a:r>
              <a:rPr lang="hr-HR" dirty="0" err="1" smtClean="0"/>
              <a:t>nom</a:t>
            </a:r>
            <a:r>
              <a:rPr lang="vi-VN" dirty="0" smtClean="0"/>
              <a:t> ispitivanj</a:t>
            </a:r>
            <a:r>
              <a:rPr lang="hr-HR" dirty="0" smtClean="0"/>
              <a:t>u</a:t>
            </a:r>
            <a:r>
              <a:rPr lang="vi-VN" dirty="0" smtClean="0"/>
              <a:t> </a:t>
            </a:r>
            <a:r>
              <a:rPr lang="vi-VN" dirty="0"/>
              <a:t>dok se žica kreće kroz </a:t>
            </a:r>
            <a:r>
              <a:rPr lang="vi-VN" dirty="0" smtClean="0"/>
              <a:t>nanopore</a:t>
            </a:r>
            <a:r>
              <a:rPr lang="hr-HR" dirty="0" smtClean="0"/>
              <a:t>.</a:t>
            </a:r>
            <a:r>
              <a:rPr lang="vi-VN" dirty="0" smtClean="0"/>
              <a:t>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</a:t>
            </a:r>
            <a:r>
              <a:rPr lang="vi-VN" dirty="0" smtClean="0"/>
              <a:t>ristup e</a:t>
            </a:r>
            <a:r>
              <a:rPr lang="hr-HR" dirty="0" err="1" smtClean="0"/>
              <a:t>gz</a:t>
            </a:r>
            <a:r>
              <a:rPr lang="vi-VN" dirty="0" smtClean="0"/>
              <a:t>onukleazi</a:t>
            </a:r>
            <a:r>
              <a:rPr lang="hr-HR" dirty="0" smtClean="0"/>
              <a:t>; </a:t>
            </a:r>
            <a:r>
              <a:rPr lang="vi-VN" dirty="0" smtClean="0"/>
              <a:t>procesni </a:t>
            </a:r>
            <a:r>
              <a:rPr lang="vi-VN" dirty="0"/>
              <a:t>enzim unosi pojedinačne baze u pravilnom redoslijedu u nanopore, </a:t>
            </a:r>
            <a:r>
              <a:rPr lang="vi-VN" dirty="0" smtClean="0"/>
              <a:t>otkrivanje </a:t>
            </a:r>
            <a:r>
              <a:rPr lang="vi-VN" dirty="0"/>
              <a:t>egzonuklaze i nanopora.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</a:t>
            </a:r>
            <a:r>
              <a:rPr lang="vi-VN" dirty="0" smtClean="0"/>
              <a:t>roblem</a:t>
            </a:r>
            <a:r>
              <a:rPr lang="hr-HR" dirty="0" smtClean="0"/>
              <a:t>; </a:t>
            </a:r>
            <a:r>
              <a:rPr lang="vi-VN" dirty="0" smtClean="0"/>
              <a:t>egzonuklaza </a:t>
            </a:r>
            <a:r>
              <a:rPr lang="vi-VN" dirty="0"/>
              <a:t>hidrolizira fosfodiesterske veze između nukleotida u </a:t>
            </a:r>
            <a:r>
              <a:rPr lang="vi-VN" dirty="0" smtClean="0"/>
              <a:t>DN</a:t>
            </a:r>
            <a:r>
              <a:rPr lang="hr-HR" dirty="0" smtClean="0"/>
              <a:t>A</a:t>
            </a:r>
            <a:r>
              <a:rPr lang="vi-VN" dirty="0" smtClean="0"/>
              <a:t>, toslobođeni nukleotid</a:t>
            </a:r>
            <a:r>
              <a:rPr lang="hr-HR" dirty="0" smtClean="0"/>
              <a:t> se ne kreće</a:t>
            </a:r>
            <a:r>
              <a:rPr lang="vi-VN" dirty="0" smtClean="0"/>
              <a:t> </a:t>
            </a:r>
            <a:r>
              <a:rPr lang="hr-HR" dirty="0" smtClean="0"/>
              <a:t>u </a:t>
            </a:r>
            <a:r>
              <a:rPr lang="vi-VN" dirty="0" smtClean="0"/>
              <a:t>alfa-hemolizin </a:t>
            </a:r>
            <a:r>
              <a:rPr lang="vi-VN" dirty="0"/>
              <a:t>nanopore. </a:t>
            </a: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3" y="257945"/>
            <a:ext cx="5429783" cy="1054250"/>
          </a:xfrm>
        </p:spPr>
        <p:txBody>
          <a:bodyPr/>
          <a:lstStyle/>
          <a:p>
            <a:r>
              <a:rPr lang="hr-HR" dirty="0" smtClean="0"/>
              <a:t>Izazovi metode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38437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264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45</TotalTime>
  <Words>385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Sekvenciranje nanoporama (Nanoporetech)</vt:lpstr>
      <vt:lpstr>Sekvenciranje nanoporama</vt:lpstr>
      <vt:lpstr>Kako radi</vt:lpstr>
      <vt:lpstr>Nanopore</vt:lpstr>
      <vt:lpstr>Nanopore</vt:lpstr>
      <vt:lpstr>Nanopore</vt:lpstr>
      <vt:lpstr>Ograničenja metode</vt:lpstr>
      <vt:lpstr>Prednosti i nedostaci</vt:lpstr>
      <vt:lpstr>Izazovi metode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19</cp:revision>
  <dcterms:created xsi:type="dcterms:W3CDTF">2019-12-18T16:59:17Z</dcterms:created>
  <dcterms:modified xsi:type="dcterms:W3CDTF">2019-12-18T17:45:39Z</dcterms:modified>
</cp:coreProperties>
</file>