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4" r:id="rId6"/>
    <p:sldId id="267" r:id="rId7"/>
    <p:sldId id="268" r:id="rId8"/>
    <p:sldId id="265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18B77-9F45-4CE6-9E6E-1727FD15D5EB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8069-0D6B-4F0E-81B5-E818EFAB0D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83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18B77-9F45-4CE6-9E6E-1727FD15D5EB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8069-0D6B-4F0E-81B5-E818EFAB0D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2623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18B77-9F45-4CE6-9E6E-1727FD15D5EB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8069-0D6B-4F0E-81B5-E818EFAB0D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9882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18B77-9F45-4CE6-9E6E-1727FD15D5EB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8069-0D6B-4F0E-81B5-E818EFAB0D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812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18B77-9F45-4CE6-9E6E-1727FD15D5EB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8069-0D6B-4F0E-81B5-E818EFAB0D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089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18B77-9F45-4CE6-9E6E-1727FD15D5EB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8069-0D6B-4F0E-81B5-E818EFAB0D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0228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18B77-9F45-4CE6-9E6E-1727FD15D5EB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8069-0D6B-4F0E-81B5-E818EFAB0D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5751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18B77-9F45-4CE6-9E6E-1727FD15D5EB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8069-0D6B-4F0E-81B5-E818EFAB0D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910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18B77-9F45-4CE6-9E6E-1727FD15D5EB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8069-0D6B-4F0E-81B5-E818EFAB0D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4702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18B77-9F45-4CE6-9E6E-1727FD15D5EB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8069-0D6B-4F0E-81B5-E818EFAB0D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6205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18B77-9F45-4CE6-9E6E-1727FD15D5EB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8069-0D6B-4F0E-81B5-E818EFAB0D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5450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18B77-9F45-4CE6-9E6E-1727FD15D5EB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A8069-0D6B-4F0E-81B5-E818EFAB0D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8934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3021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Dostupnost i cijena</a:t>
            </a:r>
            <a:endParaRPr lang="hr-HR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56" y="1600200"/>
            <a:ext cx="8041688" cy="4525963"/>
          </a:xfrm>
        </p:spPr>
      </p:pic>
    </p:spTree>
    <p:extLst>
      <p:ext uri="{BB962C8B-B14F-4D97-AF65-F5344CB8AC3E}">
        <p14:creationId xmlns:p14="http://schemas.microsoft.com/office/powerpoint/2010/main" val="2952596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Dostupnost i cijena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276" y="1412776"/>
            <a:ext cx="6197028" cy="4713387"/>
          </a:xfrm>
        </p:spPr>
      </p:pic>
    </p:spTree>
    <p:extLst>
      <p:ext uri="{BB962C8B-B14F-4D97-AF65-F5344CB8AC3E}">
        <p14:creationId xmlns:p14="http://schemas.microsoft.com/office/powerpoint/2010/main" val="2528173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>
            <a:normAutofit fontScale="92500" lnSpcReduction="20000"/>
          </a:bodyPr>
          <a:lstStyle/>
          <a:p>
            <a:r>
              <a:rPr lang="hr-HR" u="sng" dirty="0" smtClean="0">
                <a:effectLst/>
              </a:rPr>
              <a:t>Quick biology -</a:t>
            </a:r>
            <a:r>
              <a:rPr lang="en-US" u="sng" dirty="0" smtClean="0">
                <a:effectLst/>
              </a:rPr>
              <a:t>$1250 for human whole genome (30x)</a:t>
            </a:r>
            <a:endParaRPr lang="hr-HR" u="sng" dirty="0" smtClean="0">
              <a:effectLst/>
            </a:endParaRPr>
          </a:p>
          <a:p>
            <a:r>
              <a:rPr lang="hr-HR" u="sng" dirty="0" smtClean="0"/>
              <a:t>DNA link-</a:t>
            </a:r>
            <a:r>
              <a:rPr lang="hr-HR" b="1" dirty="0"/>
              <a:t>$</a:t>
            </a:r>
            <a:r>
              <a:rPr lang="hr-HR" b="1" dirty="0" smtClean="0"/>
              <a:t>849</a:t>
            </a:r>
            <a:r>
              <a:rPr lang="hr-HR" b="1" dirty="0" smtClean="0"/>
              <a:t>(30X)</a:t>
            </a:r>
            <a:r>
              <a:rPr lang="en-US" u="sng" dirty="0" smtClean="0">
                <a:effectLst/>
              </a:rPr>
              <a:t/>
            </a:r>
            <a:br>
              <a:rPr lang="en-US" u="sng" dirty="0" smtClean="0">
                <a:effectLst/>
              </a:rPr>
            </a:br>
            <a:endParaRPr lang="en-US" dirty="0" smtClean="0">
              <a:effectLst/>
            </a:endParaRPr>
          </a:p>
          <a:p>
            <a:r>
              <a:rPr lang="hr-HR" dirty="0" smtClean="0">
                <a:effectLst/>
              </a:rPr>
              <a:t>BGI-</a:t>
            </a:r>
            <a:r>
              <a:rPr lang="hr-HR" dirty="0"/>
              <a:t>from $</a:t>
            </a:r>
            <a:r>
              <a:rPr lang="hr-HR" dirty="0" smtClean="0"/>
              <a:t>600</a:t>
            </a:r>
            <a:r>
              <a:rPr lang="hr-HR" b="1" dirty="0"/>
              <a:t> </a:t>
            </a:r>
            <a:r>
              <a:rPr lang="hr-HR" b="1" dirty="0" smtClean="0"/>
              <a:t>(30X)</a:t>
            </a:r>
          </a:p>
          <a:p>
            <a:r>
              <a:rPr lang="hr-HR" dirty="0" smtClean="0"/>
              <a:t>Dante labs- €</a:t>
            </a:r>
            <a:r>
              <a:rPr lang="hr-HR" dirty="0"/>
              <a:t>599.00 </a:t>
            </a:r>
            <a:r>
              <a:rPr lang="hr-HR" dirty="0" smtClean="0"/>
              <a:t>EUR</a:t>
            </a:r>
            <a:r>
              <a:rPr lang="hr-HR" dirty="0"/>
              <a:t>(30X)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hr-H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53542"/>
            <a:ext cx="6696744" cy="2571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165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41" y="1600200"/>
            <a:ext cx="6028318" cy="4525963"/>
          </a:xfrm>
        </p:spPr>
      </p:pic>
    </p:spTree>
    <p:extLst>
      <p:ext uri="{BB962C8B-B14F-4D97-AF65-F5344CB8AC3E}">
        <p14:creationId xmlns:p14="http://schemas.microsoft.com/office/powerpoint/2010/main" val="3820098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1800" y="2492896"/>
            <a:ext cx="5400600" cy="2520280"/>
          </a:xfrm>
        </p:spPr>
        <p:txBody>
          <a:bodyPr>
            <a:normAutofit/>
          </a:bodyPr>
          <a:lstStyle/>
          <a:p>
            <a:r>
              <a:rPr lang="hr-HR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SNVs</a:t>
            </a:r>
            <a:r>
              <a:rPr lang="hr-H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hr-HR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hr-HR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single</a:t>
            </a:r>
            <a:r>
              <a:rPr lang="hr-HR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hr-HR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nucleotide</a:t>
            </a:r>
            <a:r>
              <a:rPr lang="hr-HR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hr-HR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variants</a:t>
            </a:r>
            <a:r>
              <a:rPr lang="hr-HR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 </a:t>
            </a:r>
            <a:endParaRPr lang="hr-HR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hr-H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SV </a:t>
            </a:r>
            <a:r>
              <a:rPr lang="hr-HR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hr-HR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structural</a:t>
            </a:r>
            <a:r>
              <a:rPr lang="hr-HR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hr-HR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variants</a:t>
            </a:r>
            <a:r>
              <a:rPr lang="hr-HR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lang="hr-HR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hr-HR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CNVs</a:t>
            </a:r>
            <a:r>
              <a:rPr lang="hr-H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hr-HR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hr-HR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copy</a:t>
            </a:r>
            <a:r>
              <a:rPr lang="hr-HR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hr-HR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number</a:t>
            </a:r>
            <a:r>
              <a:rPr lang="hr-HR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hr-HR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variants</a:t>
            </a:r>
            <a:r>
              <a:rPr lang="hr-HR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lang="hr-HR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39752" y="2060848"/>
            <a:ext cx="5472608" cy="266429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375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86" y="116632"/>
            <a:ext cx="8291264" cy="1354162"/>
          </a:xfrm>
        </p:spPr>
        <p:txBody>
          <a:bodyPr>
            <a:normAutofit/>
          </a:bodyPr>
          <a:lstStyle/>
          <a:p>
            <a:r>
              <a:rPr lang="hr-HR" sz="4000" dirty="0"/>
              <a:t>p</a:t>
            </a:r>
            <a:r>
              <a:rPr lang="hr-HR" sz="4000" dirty="0" smtClean="0"/>
              <a:t>rednost </a:t>
            </a:r>
            <a:r>
              <a:rPr lang="hr-HR" sz="7300" b="1" dirty="0" smtClean="0">
                <a:solidFill>
                  <a:srgbClr val="00B050"/>
                </a:solidFill>
              </a:rPr>
              <a:t>WGS-a</a:t>
            </a:r>
            <a:r>
              <a:rPr lang="hr-HR" dirty="0" smtClean="0"/>
              <a:t> </a:t>
            </a:r>
            <a:r>
              <a:rPr lang="hr-HR" sz="4000" dirty="0" smtClean="0"/>
              <a:t>nad</a:t>
            </a:r>
            <a:r>
              <a:rPr lang="hr-HR" dirty="0" smtClean="0"/>
              <a:t> </a:t>
            </a:r>
            <a:r>
              <a:rPr lang="hr-HR" b="1" dirty="0" smtClean="0">
                <a:solidFill>
                  <a:srgbClr val="92D050"/>
                </a:solidFill>
              </a:rPr>
              <a:t>WES-om</a:t>
            </a:r>
            <a:endParaRPr lang="hr-HR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3488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sz="2000" dirty="0"/>
              <a:t> </a:t>
            </a:r>
            <a:r>
              <a:rPr lang="hr-HR" sz="2000" dirty="0" smtClean="0"/>
              <a:t>      </a:t>
            </a:r>
            <a:r>
              <a:rPr lang="hr-HR" sz="2000" dirty="0" smtClean="0">
                <a:solidFill>
                  <a:srgbClr val="00B050"/>
                </a:solidFill>
              </a:rPr>
              <a:t>+ </a:t>
            </a:r>
            <a:r>
              <a:rPr lang="hr-HR" sz="2000" dirty="0" smtClean="0"/>
              <a:t>jednostavnija priprema uzorka </a:t>
            </a:r>
            <a:br>
              <a:rPr lang="hr-HR" sz="2000" dirty="0" smtClean="0"/>
            </a:br>
            <a:endParaRPr lang="hr-HR" sz="2000" dirty="0" smtClean="0"/>
          </a:p>
          <a:p>
            <a:pPr marL="0" indent="0">
              <a:buNone/>
            </a:pPr>
            <a:r>
              <a:rPr lang="hr-HR" sz="2000" dirty="0">
                <a:solidFill>
                  <a:srgbClr val="00B050"/>
                </a:solidFill>
              </a:rPr>
              <a:t> </a:t>
            </a:r>
            <a:r>
              <a:rPr lang="hr-HR" sz="2000" dirty="0" smtClean="0">
                <a:solidFill>
                  <a:srgbClr val="00B050"/>
                </a:solidFill>
              </a:rPr>
              <a:t>      +</a:t>
            </a:r>
            <a:r>
              <a:rPr lang="hr-HR" sz="2000" dirty="0" smtClean="0"/>
              <a:t> ispitivanje </a:t>
            </a:r>
            <a:r>
              <a:rPr lang="hr-HR" sz="2000" dirty="0" err="1" smtClean="0"/>
              <a:t>SNVs</a:t>
            </a:r>
            <a:r>
              <a:rPr lang="hr-HR" sz="2000" dirty="0" smtClean="0"/>
              <a:t>, </a:t>
            </a:r>
            <a:r>
              <a:rPr lang="hr-HR" sz="2000" dirty="0" err="1" smtClean="0"/>
              <a:t>SVs</a:t>
            </a:r>
            <a:r>
              <a:rPr lang="hr-HR" sz="2000" dirty="0" smtClean="0"/>
              <a:t>, </a:t>
            </a:r>
            <a:r>
              <a:rPr lang="hr-HR" sz="2000" dirty="0" err="1" smtClean="0"/>
              <a:t>CNVs</a:t>
            </a: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 smtClean="0"/>
              <a:t>          u kod. i </a:t>
            </a:r>
            <a:r>
              <a:rPr lang="hr-HR" sz="2000" dirty="0" err="1" smtClean="0"/>
              <a:t>nekod</a:t>
            </a:r>
            <a:r>
              <a:rPr lang="hr-HR" sz="2000" dirty="0" smtClean="0"/>
              <a:t>. regijama </a:t>
            </a:r>
            <a:br>
              <a:rPr lang="hr-HR" sz="2000" dirty="0" smtClean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 smtClean="0"/>
              <a:t>       </a:t>
            </a:r>
            <a:r>
              <a:rPr lang="hr-HR" sz="2000" dirty="0" smtClean="0">
                <a:solidFill>
                  <a:srgbClr val="00B050"/>
                </a:solidFill>
              </a:rPr>
              <a:t>+</a:t>
            </a:r>
            <a:r>
              <a:rPr lang="hr-HR" sz="2000" dirty="0" smtClean="0"/>
              <a:t> pouzdanije i ravnomjernije</a:t>
            </a:r>
            <a:br>
              <a:rPr lang="hr-HR" sz="2000" dirty="0" smtClean="0"/>
            </a:br>
            <a:r>
              <a:rPr lang="hr-HR" sz="2000" dirty="0" smtClean="0"/>
              <a:t>          pokriva sekvence</a:t>
            </a:r>
            <a:br>
              <a:rPr lang="hr-HR" sz="2000" dirty="0" smtClean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 smtClean="0"/>
              <a:t>       </a:t>
            </a:r>
            <a:r>
              <a:rPr lang="hr-HR" sz="2000" dirty="0" smtClean="0">
                <a:solidFill>
                  <a:srgbClr val="00B050"/>
                </a:solidFill>
              </a:rPr>
              <a:t>+</a:t>
            </a:r>
            <a:r>
              <a:rPr lang="hr-HR" sz="2000" dirty="0" smtClean="0"/>
              <a:t> nije potrebna upotreba PCR-a</a:t>
            </a:r>
            <a:br>
              <a:rPr lang="hr-HR" sz="2000" dirty="0" smtClean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 smtClean="0"/>
              <a:t>       </a:t>
            </a:r>
            <a:r>
              <a:rPr lang="hr-HR" sz="2000" dirty="0" smtClean="0">
                <a:solidFill>
                  <a:srgbClr val="00B050"/>
                </a:solidFill>
              </a:rPr>
              <a:t>+</a:t>
            </a:r>
            <a:r>
              <a:rPr lang="hr-HR" sz="2000" dirty="0" smtClean="0"/>
              <a:t> nema ograničenja u duljini </a:t>
            </a:r>
            <a:br>
              <a:rPr lang="hr-HR" sz="2000" dirty="0" smtClean="0"/>
            </a:br>
            <a:r>
              <a:rPr lang="hr-HR" sz="2000" dirty="0" smtClean="0"/>
              <a:t>          čitanja (nema beznačajnih </a:t>
            </a:r>
            <a:br>
              <a:rPr lang="hr-HR" sz="2000" dirty="0" smtClean="0"/>
            </a:br>
            <a:r>
              <a:rPr lang="hr-HR" sz="2000" dirty="0" smtClean="0"/>
              <a:t>          sekvenca zbog </a:t>
            </a:r>
            <a:r>
              <a:rPr lang="hr-HR" sz="2000" dirty="0" err="1" smtClean="0"/>
              <a:t>ograničavaja</a:t>
            </a:r>
            <a:r>
              <a:rPr lang="hr-HR" sz="2000" dirty="0" smtClean="0"/>
              <a:t> </a:t>
            </a:r>
            <a:br>
              <a:rPr lang="hr-HR" sz="2000" dirty="0" smtClean="0"/>
            </a:br>
            <a:r>
              <a:rPr lang="hr-HR" sz="2000" dirty="0" smtClean="0"/>
              <a:t>          čitanja)</a:t>
            </a:r>
          </a:p>
          <a:p>
            <a:pPr marL="0" indent="0">
              <a:buNone/>
            </a:pPr>
            <a:r>
              <a:rPr lang="hr-HR" sz="2000" dirty="0"/>
              <a:t> </a:t>
            </a:r>
            <a:r>
              <a:rPr lang="hr-HR" sz="2000" dirty="0" smtClean="0"/>
              <a:t>      </a:t>
            </a: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/>
              <a:t>       </a:t>
            </a:r>
            <a:r>
              <a:rPr lang="hr-HR" sz="2000" dirty="0" smtClean="0">
                <a:solidFill>
                  <a:srgbClr val="FF0000"/>
                </a:solidFill>
              </a:rPr>
              <a:t>-</a:t>
            </a:r>
            <a:r>
              <a:rPr lang="hr-HR" sz="2000" dirty="0" smtClean="0"/>
              <a:t> nije </a:t>
            </a:r>
            <a:r>
              <a:rPr lang="hr-HR" sz="2000" dirty="0" err="1" smtClean="0"/>
              <a:t>univerzalniji</a:t>
            </a:r>
            <a:r>
              <a:rPr lang="hr-HR" sz="2000" dirty="0" smtClean="0"/>
              <a:t> (</a:t>
            </a:r>
            <a:r>
              <a:rPr lang="hr-HR" sz="2000" dirty="0" err="1" smtClean="0"/>
              <a:t>sekvencioniranje</a:t>
            </a: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 smtClean="0"/>
              <a:t>         </a:t>
            </a:r>
            <a:r>
              <a:rPr lang="hr-HR" sz="2000" dirty="0" err="1" smtClean="0"/>
              <a:t>egzoma</a:t>
            </a:r>
            <a:r>
              <a:rPr lang="hr-HR" sz="2000" dirty="0" smtClean="0"/>
              <a:t> i drugih vrsta vrlo ograničeno)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76056" y="1556792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-</a:t>
            </a:r>
            <a:r>
              <a:rPr lang="hr-HR" dirty="0" smtClean="0"/>
              <a:t> regulacijske regije (promotori i </a:t>
            </a:r>
            <a:r>
              <a:rPr lang="hr-HR" dirty="0" err="1" smtClean="0"/>
              <a:t>pojačivaći</a:t>
            </a:r>
            <a:r>
              <a:rPr lang="hr-HR" dirty="0" smtClean="0"/>
              <a:t>)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5211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KLINIČKA VRIJEDNOST WGS-a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screening novorođenčadi za kongenitalne anomalije</a:t>
            </a:r>
          </a:p>
          <a:p>
            <a:r>
              <a:rPr lang="hr-HR" dirty="0" smtClean="0"/>
              <a:t>mentalni poremećaji</a:t>
            </a:r>
          </a:p>
          <a:p>
            <a:r>
              <a:rPr lang="hr-HR" dirty="0" smtClean="0"/>
              <a:t>Alzheimerova bolest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95267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68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Dostupnost i cijena</vt:lpstr>
      <vt:lpstr>Dostupnost i cijena</vt:lpstr>
      <vt:lpstr>PowerPoint Presentation</vt:lpstr>
      <vt:lpstr>PowerPoint Presentation</vt:lpstr>
      <vt:lpstr>PowerPoint Presentation</vt:lpstr>
      <vt:lpstr>prednost WGS-a nad WES-om</vt:lpstr>
      <vt:lpstr>KLINIČKA VRIJEDNOST WGS-a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Student</cp:lastModifiedBy>
  <cp:revision>7</cp:revision>
  <dcterms:created xsi:type="dcterms:W3CDTF">2020-01-17T16:51:12Z</dcterms:created>
  <dcterms:modified xsi:type="dcterms:W3CDTF">2020-01-17T18:06:49Z</dcterms:modified>
</cp:coreProperties>
</file>