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5D91-4709-4CDE-BB25-972AE78FA4A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9E6E58C-851F-4C24-878C-F982293365A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5D91-4709-4CDE-BB25-972AE78FA4A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E58C-851F-4C24-878C-F982293365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5D91-4709-4CDE-BB25-972AE78FA4A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E58C-851F-4C24-878C-F982293365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5D91-4709-4CDE-BB25-972AE78FA4A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E58C-851F-4C24-878C-F982293365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5D91-4709-4CDE-BB25-972AE78FA4A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E58C-851F-4C24-878C-F982293365A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5D91-4709-4CDE-BB25-972AE78FA4A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E58C-851F-4C24-878C-F982293365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5D91-4709-4CDE-BB25-972AE78FA4A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E58C-851F-4C24-878C-F982293365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5D91-4709-4CDE-BB25-972AE78FA4A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E58C-851F-4C24-878C-F982293365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5D91-4709-4CDE-BB25-972AE78FA4A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E58C-851F-4C24-878C-F982293365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5D91-4709-4CDE-BB25-972AE78FA4A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E58C-851F-4C24-878C-F982293365A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5D91-4709-4CDE-BB25-972AE78FA4A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E58C-851F-4C24-878C-F982293365A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B8E5D91-4709-4CDE-BB25-972AE78FA4A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9E6E58C-851F-4C24-878C-F982293365A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 err="1"/>
              <a:t>Jurja</a:t>
            </a:r>
            <a:r>
              <a:rPr lang="hr-HR" dirty="0"/>
              <a:t> </a:t>
            </a:r>
            <a:r>
              <a:rPr lang="hr-HR" dirty="0" err="1"/>
              <a:t>Bratko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Dora </a:t>
            </a:r>
            <a:r>
              <a:rPr lang="hr-HR" dirty="0" err="1"/>
              <a:t>Derniković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Natalija </a:t>
            </a:r>
            <a:r>
              <a:rPr lang="hr-HR" dirty="0" err="1"/>
              <a:t>Bosnar</a:t>
            </a:r>
            <a:endParaRPr lang="hr-HR" dirty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anti</a:t>
            </a:r>
            <a:r>
              <a:rPr lang="hr-HR" dirty="0" smtClean="0"/>
              <a:t>-</a:t>
            </a:r>
            <a:r>
              <a:rPr lang="hr-HR" dirty="0" err="1" smtClean="0"/>
              <a:t>sense</a:t>
            </a:r>
            <a:r>
              <a:rPr lang="hr-HR" dirty="0" smtClean="0"/>
              <a:t> TERAPIJA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126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ANTI-SENSE TERAPIJA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GENETIČKI POREMEĆAJI, INFEKCIJE</a:t>
            </a:r>
          </a:p>
          <a:p>
            <a:r>
              <a:rPr lang="hr-HR" dirty="0" err="1"/>
              <a:t>mRNA</a:t>
            </a:r>
            <a:r>
              <a:rPr lang="hr-HR" dirty="0"/>
              <a:t> mora biti </a:t>
            </a:r>
            <a:r>
              <a:rPr lang="hr-HR" dirty="0" err="1"/>
              <a:t>jednolančana</a:t>
            </a:r>
            <a:r>
              <a:rPr lang="hr-HR" dirty="0"/>
              <a:t> kako bi se prepisala</a:t>
            </a:r>
          </a:p>
          <a:p>
            <a:endParaRPr lang="hr-HR" dirty="0"/>
          </a:p>
          <a:p>
            <a:r>
              <a:rPr lang="hr-HR" dirty="0"/>
              <a:t>sinteza </a:t>
            </a:r>
            <a:r>
              <a:rPr lang="hr-HR" b="1" dirty="0"/>
              <a:t>lanca</a:t>
            </a:r>
            <a:r>
              <a:rPr lang="hr-HR" dirty="0"/>
              <a:t> </a:t>
            </a:r>
            <a:r>
              <a:rPr lang="hr-HR" dirty="0" err="1"/>
              <a:t>nukleinske</a:t>
            </a:r>
            <a:r>
              <a:rPr lang="hr-HR" dirty="0"/>
              <a:t> kiseline </a:t>
            </a:r>
          </a:p>
          <a:p>
            <a:pPr marL="0" indent="0">
              <a:buNone/>
            </a:pPr>
            <a:r>
              <a:rPr lang="hr-HR" dirty="0"/>
              <a:t>        – vezanje za </a:t>
            </a:r>
            <a:r>
              <a:rPr lang="hr-HR" b="1" dirty="0" err="1"/>
              <a:t>mRNA</a:t>
            </a:r>
            <a:r>
              <a:rPr lang="hr-HR" dirty="0"/>
              <a:t> – </a:t>
            </a:r>
            <a:r>
              <a:rPr lang="hr-HR" dirty="0">
                <a:solidFill>
                  <a:srgbClr val="C00000"/>
                </a:solidFill>
              </a:rPr>
              <a:t>inaktivacija gena</a:t>
            </a:r>
            <a:br>
              <a:rPr lang="hr-HR" dirty="0">
                <a:solidFill>
                  <a:srgbClr val="C00000"/>
                </a:solidFill>
              </a:rPr>
            </a:br>
            <a:r>
              <a:rPr lang="hr-HR" dirty="0"/>
              <a:t>        -  mjesto </a:t>
            </a:r>
            <a:r>
              <a:rPr lang="hr-HR" dirty="0" err="1"/>
              <a:t>spliceingana</a:t>
            </a:r>
            <a:r>
              <a:rPr lang="hr-HR" dirty="0"/>
              <a:t> </a:t>
            </a:r>
            <a:r>
              <a:rPr lang="hr-HR" dirty="0" err="1"/>
              <a:t>pre</a:t>
            </a:r>
            <a:r>
              <a:rPr lang="hr-HR" dirty="0"/>
              <a:t>-</a:t>
            </a:r>
            <a:r>
              <a:rPr lang="hr-HR" dirty="0" err="1"/>
              <a:t>mRNA</a:t>
            </a:r>
            <a:r>
              <a:rPr lang="hr-HR" dirty="0"/>
              <a:t> – </a:t>
            </a:r>
            <a:r>
              <a:rPr lang="hr-HR" dirty="0">
                <a:solidFill>
                  <a:srgbClr val="C00000"/>
                </a:solidFill>
              </a:rPr>
              <a:t>modifikacija </a:t>
            </a:r>
            <a:r>
              <a:rPr lang="hr-HR" dirty="0" err="1">
                <a:solidFill>
                  <a:srgbClr val="C00000"/>
                </a:solidFill>
              </a:rPr>
              <a:t>egzona</a:t>
            </a:r>
            <a:endParaRPr lang="hr-HR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>sintetizirani lanac </a:t>
            </a:r>
            <a:r>
              <a:rPr lang="hr-HR" b="1" dirty="0" err="1">
                <a:solidFill>
                  <a:schemeClr val="accent3">
                    <a:lumMod val="75000"/>
                  </a:schemeClr>
                </a:solidFill>
              </a:rPr>
              <a:t>nukleinske</a:t>
            </a:r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> kiseline </a:t>
            </a:r>
            <a:r>
              <a:rPr lang="hr-HR" dirty="0"/>
              <a:t>– sekvenca baza komplementarna bazama na </a:t>
            </a:r>
            <a:r>
              <a:rPr lang="hr-HR" dirty="0" err="1"/>
              <a:t>mRNA</a:t>
            </a:r>
            <a:r>
              <a:rPr lang="hr-HR" dirty="0"/>
              <a:t>  =  </a:t>
            </a:r>
            <a:r>
              <a:rPr lang="hr-H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„</a:t>
            </a:r>
            <a:r>
              <a:rPr lang="hr-HR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sense</a:t>
            </a:r>
            <a:r>
              <a:rPr lang="hr-H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” </a:t>
            </a:r>
            <a:r>
              <a:rPr lang="hr-HR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sequence</a:t>
            </a:r>
            <a:endParaRPr lang="hr-HR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hr-H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hr-HR" dirty="0">
                <a:solidFill>
                  <a:srgbClr val="C00000"/>
                </a:solidFill>
              </a:rPr>
              <a:t> </a:t>
            </a:r>
            <a:r>
              <a:rPr lang="hr-HR" sz="2200" b="1" dirty="0">
                <a:solidFill>
                  <a:srgbClr val="9BBB59">
                    <a:lumMod val="75000"/>
                  </a:srgbClr>
                </a:solidFill>
              </a:rPr>
              <a:t>sintetizirani lanac </a:t>
            </a:r>
            <a:r>
              <a:rPr lang="hr-HR" sz="2200" b="1" dirty="0" err="1">
                <a:solidFill>
                  <a:srgbClr val="9BBB59">
                    <a:lumMod val="75000"/>
                  </a:srgbClr>
                </a:solidFill>
              </a:rPr>
              <a:t>nukleinske</a:t>
            </a:r>
            <a:r>
              <a:rPr lang="hr-HR" sz="2200" b="1" dirty="0">
                <a:solidFill>
                  <a:srgbClr val="9BBB59">
                    <a:lumMod val="75000"/>
                  </a:srgbClr>
                </a:solidFill>
              </a:rPr>
              <a:t> kiseline</a:t>
            </a:r>
            <a:r>
              <a:rPr lang="hr-HR" dirty="0">
                <a:solidFill>
                  <a:srgbClr val="C00000"/>
                </a:solidFill>
              </a:rPr>
              <a:t>  </a:t>
            </a:r>
            <a:r>
              <a:rPr lang="hr-HR" dirty="0"/>
              <a:t>=  </a:t>
            </a:r>
            <a:r>
              <a:rPr lang="hr-H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„</a:t>
            </a:r>
            <a:r>
              <a:rPr lang="hr-HR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antisense</a:t>
            </a:r>
            <a:r>
              <a:rPr lang="hr-H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” </a:t>
            </a:r>
            <a:r>
              <a:rPr lang="hr-HR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oligonukleotid</a:t>
            </a:r>
            <a:endParaRPr lang="hr-HR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474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Battenova</a:t>
            </a:r>
            <a:r>
              <a:rPr lang="hr-HR" dirty="0" smtClean="0"/>
              <a:t> bolest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neurodegenerativni</a:t>
            </a:r>
            <a:r>
              <a:rPr lang="hr-HR" dirty="0" smtClean="0"/>
              <a:t> poremećaj- nakupljanje </a:t>
            </a:r>
            <a:r>
              <a:rPr lang="hr-HR" dirty="0" err="1" smtClean="0"/>
              <a:t>lipofuscina</a:t>
            </a:r>
            <a:r>
              <a:rPr lang="hr-HR" dirty="0" smtClean="0"/>
              <a:t> u mozgu</a:t>
            </a:r>
          </a:p>
          <a:p>
            <a:r>
              <a:rPr lang="hr-HR" dirty="0" err="1" smtClean="0"/>
              <a:t>autosomno</a:t>
            </a:r>
            <a:r>
              <a:rPr lang="hr-HR" dirty="0" smtClean="0"/>
              <a:t> recesivno</a:t>
            </a:r>
          </a:p>
          <a:p>
            <a:r>
              <a:rPr lang="hr-HR" dirty="0"/>
              <a:t> </a:t>
            </a:r>
            <a:r>
              <a:rPr lang="hr-HR" dirty="0" smtClean="0"/>
              <a:t>mutacija u </a:t>
            </a:r>
            <a:r>
              <a:rPr lang="hr-HR" b="1" i="1" dirty="0" smtClean="0"/>
              <a:t>CLN3</a:t>
            </a:r>
            <a:r>
              <a:rPr lang="hr-HR" dirty="0"/>
              <a:t> </a:t>
            </a:r>
            <a:r>
              <a:rPr lang="hr-HR" dirty="0" smtClean="0"/>
              <a:t>genu</a:t>
            </a:r>
          </a:p>
          <a:p>
            <a:r>
              <a:rPr lang="hr-HR" dirty="0" smtClean="0"/>
              <a:t>pojava simptoma s 5-10 godina- napadaji, mentalna retardacija, gubitak vida i motoričkih sposobnosti</a:t>
            </a:r>
          </a:p>
          <a:p>
            <a:r>
              <a:rPr lang="hr-HR" dirty="0" smtClean="0"/>
              <a:t>terminalna bolest</a:t>
            </a:r>
          </a:p>
          <a:p>
            <a:r>
              <a:rPr lang="hr-HR" b="1" dirty="0" err="1" smtClean="0"/>
              <a:t>Brineura</a:t>
            </a:r>
            <a:r>
              <a:rPr lang="hr-HR" b="1" dirty="0" smtClean="0"/>
              <a:t>- enzimska terapija, usporava gubitak motoričkih funkcija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69999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ANTISENSE TERAPIJA ZA BATTENOVU BOLEST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lijek razvijen specifično za mutaciju koju Mila ima (MFSD8)- “</a:t>
            </a:r>
            <a:r>
              <a:rPr lang="hr-HR" dirty="0" err="1"/>
              <a:t>M</a:t>
            </a:r>
            <a:r>
              <a:rPr lang="hr-HR" dirty="0" err="1" smtClean="0"/>
              <a:t>ilasen</a:t>
            </a:r>
            <a:r>
              <a:rPr lang="hr-HR" dirty="0" smtClean="0"/>
              <a:t>”</a:t>
            </a:r>
          </a:p>
          <a:p>
            <a:r>
              <a:rPr lang="hr-HR" dirty="0" smtClean="0"/>
              <a:t>razvijena u manje od godinu dana</a:t>
            </a:r>
          </a:p>
          <a:p>
            <a:r>
              <a:rPr lang="hr-HR" dirty="0" smtClean="0"/>
              <a:t>spriječena progresija bolesti</a:t>
            </a:r>
          </a:p>
          <a:p>
            <a:r>
              <a:rPr lang="hr-HR" dirty="0" err="1"/>
              <a:t>Dr</a:t>
            </a:r>
            <a:r>
              <a:rPr lang="hr-HR" dirty="0"/>
              <a:t>. </a:t>
            </a:r>
            <a:r>
              <a:rPr lang="hr-HR" dirty="0" err="1"/>
              <a:t>Timothy</a:t>
            </a:r>
            <a:r>
              <a:rPr lang="hr-HR" dirty="0"/>
              <a:t> </a:t>
            </a:r>
            <a:r>
              <a:rPr lang="hr-HR" dirty="0" err="1" smtClean="0"/>
              <a:t>Yu</a:t>
            </a:r>
            <a:r>
              <a:rPr lang="hr-HR" dirty="0" smtClean="0"/>
              <a:t>, Boston </a:t>
            </a:r>
            <a:r>
              <a:rPr lang="hr-HR" dirty="0" err="1"/>
              <a:t>Children</a:t>
            </a:r>
            <a:r>
              <a:rPr lang="hr-HR" dirty="0"/>
              <a:t>’s </a:t>
            </a:r>
            <a:r>
              <a:rPr lang="hr-HR" dirty="0" err="1" smtClean="0"/>
              <a:t>Hospital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005064"/>
            <a:ext cx="4643393" cy="26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03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257"/>
            <a:ext cx="6502389" cy="522124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461230"/>
            <a:ext cx="3443955" cy="229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28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PRIMJENA</a:t>
            </a:r>
            <a:r>
              <a:rPr lang="hr-HR" sz="4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hr-HR" sz="4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Razvoj i primjena </a:t>
            </a:r>
            <a:r>
              <a:rPr lang="hr-HR" dirty="0" err="1"/>
              <a:t>antisenske</a:t>
            </a:r>
            <a:r>
              <a:rPr lang="hr-HR" dirty="0"/>
              <a:t> </a:t>
            </a:r>
            <a:r>
              <a:rPr lang="hr-HR" dirty="0" err="1"/>
              <a:t>oligonukleotidne</a:t>
            </a:r>
            <a:r>
              <a:rPr lang="hr-HR" dirty="0"/>
              <a:t> terapije (ASO) posebno dizajnirane za jednog pacijenta s CLN7 </a:t>
            </a:r>
            <a:r>
              <a:rPr lang="hr-HR" dirty="0" err="1"/>
              <a:t>neuronalnom</a:t>
            </a:r>
            <a:r>
              <a:rPr lang="hr-HR" dirty="0"/>
              <a:t> </a:t>
            </a:r>
            <a:r>
              <a:rPr lang="hr-HR" dirty="0" err="1"/>
              <a:t>ceroidnom</a:t>
            </a:r>
            <a:r>
              <a:rPr lang="hr-HR" dirty="0"/>
              <a:t> </a:t>
            </a:r>
            <a:r>
              <a:rPr lang="hr-HR" dirty="0" err="1"/>
              <a:t>lipofuscinozom</a:t>
            </a:r>
            <a:r>
              <a:rPr lang="hr-HR" dirty="0"/>
              <a:t> </a:t>
            </a:r>
          </a:p>
          <a:p>
            <a:r>
              <a:rPr lang="hr-HR" dirty="0"/>
              <a:t>Poznata patogena točkasta mutacija prisutna u jednoj kopiji gena MFSD8</a:t>
            </a:r>
          </a:p>
          <a:p>
            <a:r>
              <a:rPr lang="hr-HR" b="1" dirty="0"/>
              <a:t>Umetanje </a:t>
            </a:r>
            <a:r>
              <a:rPr lang="hr-HR" b="1" dirty="0" err="1"/>
              <a:t>retrotransposona</a:t>
            </a:r>
            <a:r>
              <a:rPr lang="hr-HR" b="1" dirty="0"/>
              <a:t> </a:t>
            </a:r>
            <a:r>
              <a:rPr lang="hr-HR" dirty="0"/>
              <a:t>( </a:t>
            </a:r>
            <a:r>
              <a:rPr lang="hr-HR" dirty="0" err="1"/>
              <a:t>Retrotransposoni</a:t>
            </a:r>
            <a:r>
              <a:rPr lang="hr-HR" dirty="0"/>
              <a:t> su dijelovi DNA koji se ponekad opisuju kao pokretni elementi sposobni da se presele na novo mjesto - poput sredine gena - mehanizmom „kopiraj i zalijepi“.) </a:t>
            </a:r>
            <a:r>
              <a:rPr lang="hr-HR" b="1" dirty="0"/>
              <a:t>bilo je prisutno u drugom primjerku. </a:t>
            </a:r>
          </a:p>
          <a:p>
            <a:r>
              <a:rPr lang="hr-HR" dirty="0"/>
              <a:t>Dovelo se do pogrešnog</a:t>
            </a:r>
            <a:r>
              <a:rPr lang="vi-VN" dirty="0"/>
              <a:t> </a:t>
            </a:r>
            <a:r>
              <a:rPr lang="hr-HR" dirty="0"/>
              <a:t>spajanja MFSD8 </a:t>
            </a:r>
            <a:r>
              <a:rPr lang="hr-HR" dirty="0" err="1"/>
              <a:t>mRNA</a:t>
            </a:r>
            <a:r>
              <a:rPr lang="hr-HR" dirty="0"/>
              <a:t> </a:t>
            </a:r>
            <a:r>
              <a:rPr lang="vi-VN" dirty="0"/>
              <a:t> </a:t>
            </a:r>
            <a:r>
              <a:rPr lang="hr-HR" dirty="0"/>
              <a:t>i vjerojatno do prijevremenog prestanka prevođenja</a:t>
            </a:r>
          </a:p>
          <a:p>
            <a:r>
              <a:rPr lang="hr-HR" dirty="0"/>
              <a:t>Popravak pogrešno spojene </a:t>
            </a:r>
            <a:r>
              <a:rPr lang="hr-HR" dirty="0" err="1"/>
              <a:t>mRNA</a:t>
            </a:r>
            <a:r>
              <a:rPr lang="hr-HR" dirty="0"/>
              <a:t> i odabir kandidata ASO kod kojih je kod uzgojenih </a:t>
            </a:r>
            <a:r>
              <a:rPr lang="hr-HR" dirty="0" err="1"/>
              <a:t>fibroblasta</a:t>
            </a:r>
            <a:r>
              <a:rPr lang="hr-HR" dirty="0"/>
              <a:t> bolesnika doveo do povećanja udjela normalne prema </a:t>
            </a:r>
            <a:r>
              <a:rPr lang="hr-HR" dirty="0" err="1"/>
              <a:t>mutantnoj</a:t>
            </a:r>
            <a:r>
              <a:rPr lang="hr-HR" dirty="0"/>
              <a:t> </a:t>
            </a:r>
            <a:r>
              <a:rPr lang="hr-HR" dirty="0" err="1"/>
              <a:t>mRNA</a:t>
            </a:r>
            <a:r>
              <a:rPr lang="hr-HR" dirty="0"/>
              <a:t>.</a:t>
            </a:r>
          </a:p>
          <a:p>
            <a:r>
              <a:rPr lang="hr-HR" dirty="0"/>
              <a:t>Izuzetno skup način proizvodnje lijeka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2142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88</TotalTime>
  <Words>187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anti-sense TERAPIJA</vt:lpstr>
      <vt:lpstr>ANTI-SENSE TERAPIJA</vt:lpstr>
      <vt:lpstr>Battenova bolest</vt:lpstr>
      <vt:lpstr>ANTISENSE TERAPIJA ZA BATTENOVU BOLEST</vt:lpstr>
      <vt:lpstr>PowerPoint Presentation</vt:lpstr>
      <vt:lpstr>PRIMJENA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6</cp:revision>
  <dcterms:created xsi:type="dcterms:W3CDTF">2020-01-29T12:55:25Z</dcterms:created>
  <dcterms:modified xsi:type="dcterms:W3CDTF">2020-01-29T14:24:00Z</dcterms:modified>
</cp:coreProperties>
</file>