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815F-08C0-4DC7-808C-5E62CDE2D35F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B18F-A8E1-47BD-A6E0-005AE9680D06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815F-08C0-4DC7-808C-5E62CDE2D35F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B18F-A8E1-47BD-A6E0-005AE9680D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815F-08C0-4DC7-808C-5E62CDE2D35F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B18F-A8E1-47BD-A6E0-005AE9680D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815F-08C0-4DC7-808C-5E62CDE2D35F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B18F-A8E1-47BD-A6E0-005AE9680D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815F-08C0-4DC7-808C-5E62CDE2D35F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B18F-A8E1-47BD-A6E0-005AE9680D06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815F-08C0-4DC7-808C-5E62CDE2D35F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B18F-A8E1-47BD-A6E0-005AE9680D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815F-08C0-4DC7-808C-5E62CDE2D35F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B18F-A8E1-47BD-A6E0-005AE9680D06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815F-08C0-4DC7-808C-5E62CDE2D35F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B18F-A8E1-47BD-A6E0-005AE9680D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815F-08C0-4DC7-808C-5E62CDE2D35F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B18F-A8E1-47BD-A6E0-005AE9680D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815F-08C0-4DC7-808C-5E62CDE2D35F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B18F-A8E1-47BD-A6E0-005AE9680D06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815F-08C0-4DC7-808C-5E62CDE2D35F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B18F-A8E1-47BD-A6E0-005AE9680D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B55815F-08C0-4DC7-808C-5E62CDE2D35F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D33B18F-A8E1-47BD-A6E0-005AE9680D0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848600" cy="1927225"/>
          </a:xfrm>
        </p:spPr>
        <p:txBody>
          <a:bodyPr>
            <a:normAutofit fontScale="90000"/>
          </a:bodyPr>
          <a:lstStyle/>
          <a:p>
            <a:r>
              <a:rPr lang="hr-HR" dirty="0"/>
              <a:t>T</a:t>
            </a:r>
            <a:r>
              <a:rPr lang="hr-HR" dirty="0" smtClean="0"/>
              <a:t>ekuća biopsija bez krvi: biopsija cerebrospinalne tekućine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86200"/>
            <a:ext cx="6512768" cy="1752600"/>
          </a:xfrm>
        </p:spPr>
        <p:txBody>
          <a:bodyPr>
            <a:normAutofit/>
          </a:bodyPr>
          <a:lstStyle/>
          <a:p>
            <a:pPr algn="l"/>
            <a:r>
              <a:rPr lang="hr-HR" dirty="0" smtClean="0"/>
              <a:t>Zadatak 2.</a:t>
            </a:r>
          </a:p>
          <a:p>
            <a:pPr algn="l"/>
            <a:endParaRPr lang="hr-HR" sz="1800" dirty="0" smtClean="0"/>
          </a:p>
          <a:p>
            <a:pPr algn="l"/>
            <a:r>
              <a:rPr lang="hr-HR" sz="1800" dirty="0" smtClean="0"/>
              <a:t>Lucija Gajski</a:t>
            </a:r>
          </a:p>
          <a:p>
            <a:pPr algn="l"/>
            <a:r>
              <a:rPr lang="hr-HR" sz="1800" dirty="0" smtClean="0"/>
              <a:t>Krsto </a:t>
            </a:r>
            <a:r>
              <a:rPr lang="hr-HR" sz="1800" dirty="0" err="1" smtClean="0"/>
              <a:t>Dominković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22104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</p:spPr>
        <p:txBody>
          <a:bodyPr/>
          <a:lstStyle/>
          <a:p>
            <a:r>
              <a:rPr lang="hr-HR" dirty="0" smtClean="0"/>
              <a:t>Biopsija cerebrospinalne tekućine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76800"/>
          </a:xfrm>
        </p:spPr>
        <p:txBody>
          <a:bodyPr/>
          <a:lstStyle/>
          <a:p>
            <a:r>
              <a:rPr lang="hr-HR" dirty="0"/>
              <a:t>I</a:t>
            </a:r>
            <a:r>
              <a:rPr lang="hr-HR" dirty="0" smtClean="0"/>
              <a:t>straživači s </a:t>
            </a:r>
            <a:r>
              <a:rPr lang="en-US" dirty="0" smtClean="0"/>
              <a:t>Memorial Sloan Kettering Cancer Center (MSKCC) </a:t>
            </a:r>
            <a:r>
              <a:rPr lang="hr-HR" dirty="0"/>
              <a:t>u</a:t>
            </a:r>
            <a:r>
              <a:rPr lang="en-US" dirty="0" smtClean="0"/>
              <a:t> New York</a:t>
            </a:r>
            <a:r>
              <a:rPr lang="hr-HR" dirty="0" smtClean="0"/>
              <a:t>-u napravili su novi tip biopsije u kojem mogu pratiti progresiju i odgovor na terapiju tumora mozga</a:t>
            </a:r>
          </a:p>
          <a:p>
            <a:endParaRPr lang="hr-HR" dirty="0" smtClean="0"/>
          </a:p>
          <a:p>
            <a:r>
              <a:rPr lang="hr-HR" dirty="0" smtClean="0"/>
              <a:t>Uzima se uzorak cerebrospinalne tekućine lumbalnom punkcijom – </a:t>
            </a:r>
            <a:r>
              <a:rPr lang="hr-HR" b="1" dirty="0" smtClean="0"/>
              <a:t>minimalno</a:t>
            </a:r>
            <a:r>
              <a:rPr lang="hr-HR" dirty="0" smtClean="0"/>
              <a:t> invazivna metoda</a:t>
            </a:r>
          </a:p>
          <a:p>
            <a:r>
              <a:rPr lang="hr-HR" dirty="0" smtClean="0"/>
              <a:t>Jeftina metoda stara godinu dana</a:t>
            </a:r>
          </a:p>
          <a:p>
            <a:r>
              <a:rPr lang="hr-HR" dirty="0" smtClean="0"/>
              <a:t>U krvi se ne nalazi dovoljno markera da bi se potvrdila dijagnoza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686" y="5085184"/>
            <a:ext cx="3719314" cy="1706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722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256584"/>
          </a:xfrm>
        </p:spPr>
        <p:txBody>
          <a:bodyPr>
            <a:normAutofit/>
          </a:bodyPr>
          <a:lstStyle/>
          <a:p>
            <a:r>
              <a:rPr lang="hr-HR" dirty="0"/>
              <a:t>85 odraslih s </a:t>
            </a:r>
            <a:r>
              <a:rPr lang="hr-HR" dirty="0" err="1" smtClean="0"/>
              <a:t>gliomom</a:t>
            </a:r>
            <a:r>
              <a:rPr lang="hr-HR" dirty="0" smtClean="0"/>
              <a:t> s </a:t>
            </a:r>
            <a:r>
              <a:rPr lang="en-US" dirty="0" smtClean="0"/>
              <a:t>Memorial </a:t>
            </a:r>
            <a:r>
              <a:rPr lang="en-US" dirty="0"/>
              <a:t>Sloan Kettering (MSK) Cancer Center </a:t>
            </a:r>
            <a:r>
              <a:rPr lang="hr-HR" dirty="0" smtClean="0"/>
              <a:t>u razdoblju od siječnja 2015. do travnja 2017.</a:t>
            </a:r>
            <a:r>
              <a:rPr lang="en-US" dirty="0" smtClean="0"/>
              <a:t> 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svi pacijenti su prije punkcije primili terapiju uključujući operacije, zračenja i kemoterapiju</a:t>
            </a:r>
            <a:endParaRPr lang="hr-HR" dirty="0"/>
          </a:p>
          <a:p>
            <a:endParaRPr lang="hr-HR" dirty="0" smtClean="0"/>
          </a:p>
          <a:p>
            <a:r>
              <a:rPr lang="hr-HR" dirty="0" smtClean="0"/>
              <a:t>uzet im je uzorak cerebrospinalne tekućine lumbalnom punkcijom</a:t>
            </a:r>
          </a:p>
          <a:p>
            <a:endParaRPr lang="hr-HR" dirty="0" smtClean="0"/>
          </a:p>
          <a:p>
            <a:r>
              <a:rPr lang="hr-HR" dirty="0" err="1" smtClean="0"/>
              <a:t>gliom</a:t>
            </a:r>
            <a:r>
              <a:rPr lang="hr-HR" dirty="0" smtClean="0"/>
              <a:t>- najčešći maligni tumor mozga u odraslih osoba</a:t>
            </a:r>
          </a:p>
          <a:p>
            <a:pPr lvl="1"/>
            <a:r>
              <a:rPr lang="hr-HR" dirty="0" smtClean="0"/>
              <a:t>tu spadaju: </a:t>
            </a:r>
            <a:r>
              <a:rPr lang="hr-HR" dirty="0" err="1" smtClean="0"/>
              <a:t>astrocitomi</a:t>
            </a:r>
            <a:r>
              <a:rPr lang="hr-HR" dirty="0" smtClean="0"/>
              <a:t>, </a:t>
            </a:r>
            <a:r>
              <a:rPr lang="hr-HR" dirty="0" err="1" smtClean="0"/>
              <a:t>oligodendrogliomi</a:t>
            </a:r>
            <a:r>
              <a:rPr lang="hr-HR" dirty="0" smtClean="0"/>
              <a:t>, </a:t>
            </a:r>
            <a:r>
              <a:rPr lang="hr-HR" dirty="0" err="1" smtClean="0"/>
              <a:t>meduloblastomi</a:t>
            </a:r>
            <a:r>
              <a:rPr lang="hr-HR" dirty="0" smtClean="0"/>
              <a:t> i </a:t>
            </a:r>
            <a:r>
              <a:rPr lang="hr-HR" dirty="0" err="1" smtClean="0"/>
              <a:t>ependimomi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3720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u 42 od 85 pacijenata (49.4%) </a:t>
            </a:r>
            <a:endParaRPr lang="hr-HR" dirty="0"/>
          </a:p>
          <a:p>
            <a:pPr lvl="1"/>
            <a:r>
              <a:rPr lang="vi-VN" dirty="0" smtClean="0"/>
              <a:t>pronađena </a:t>
            </a:r>
            <a:r>
              <a:rPr lang="vi-VN" dirty="0"/>
              <a:t>tumorska DNA koja je povezana s bolešću</a:t>
            </a:r>
          </a:p>
          <a:p>
            <a:endParaRPr lang="hr-HR" dirty="0" smtClean="0"/>
          </a:p>
          <a:p>
            <a:r>
              <a:rPr lang="vi-VN" dirty="0" smtClean="0"/>
              <a:t>u </a:t>
            </a:r>
            <a:r>
              <a:rPr lang="vi-VN" dirty="0"/>
              <a:t>svim pacijentima kod kojih je pronađena ctDNA, nađene su promjene koje se dešavaju u ranoj mutaciji tumorskih stanica kao što su: kodelecija kromosoma 1p i 19q te mutacije u genima za izocitrat dehidrogenazu 1 i 2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1624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</a:t>
            </a:r>
            <a:r>
              <a:rPr lang="hr-HR" dirty="0" err="1" smtClean="0"/>
              <a:t>ekvenciranje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dirty="0"/>
          </a:p>
          <a:p>
            <a:r>
              <a:rPr lang="vi-VN" dirty="0"/>
              <a:t>Svi uzorci ctDNA CSF-a podvrgnuti su molekularnoj analizi MSK-IMPACT </a:t>
            </a:r>
            <a:r>
              <a:rPr lang="vi-VN" dirty="0" smtClean="0"/>
              <a:t>testom</a:t>
            </a:r>
            <a:r>
              <a:rPr lang="hr-HR" dirty="0" smtClean="0"/>
              <a:t> </a:t>
            </a:r>
            <a:r>
              <a:rPr lang="vi-VN" dirty="0" smtClean="0"/>
              <a:t>koji </a:t>
            </a:r>
            <a:r>
              <a:rPr lang="vi-VN" dirty="0"/>
              <a:t>generira sve proteine ​​kodiranih 410 gena povezanih s karcinomom, kao i 46 introna iz 17 ponavljano </a:t>
            </a:r>
            <a:r>
              <a:rPr lang="vi-VN" dirty="0" smtClean="0"/>
              <a:t>preuređenih</a:t>
            </a:r>
            <a:r>
              <a:rPr lang="hr-HR" dirty="0" smtClean="0"/>
              <a:t> </a:t>
            </a:r>
            <a:r>
              <a:rPr lang="vi-VN" dirty="0" smtClean="0"/>
              <a:t>gen</a:t>
            </a:r>
            <a:r>
              <a:rPr lang="hr-HR" dirty="0" smtClean="0"/>
              <a:t>a</a:t>
            </a:r>
            <a:endParaRPr lang="hr-HR" dirty="0"/>
          </a:p>
          <a:p>
            <a:r>
              <a:rPr lang="vi-VN" dirty="0" smtClean="0"/>
              <a:t>DNA </a:t>
            </a:r>
            <a:r>
              <a:rPr lang="vi-VN" dirty="0"/>
              <a:t>tumora je sekvencirana pomoću </a:t>
            </a:r>
            <a:r>
              <a:rPr lang="vi-VN" dirty="0" smtClean="0"/>
              <a:t>jedn</a:t>
            </a:r>
            <a:r>
              <a:rPr lang="hr-HR" dirty="0" err="1" smtClean="0"/>
              <a:t>og</a:t>
            </a:r>
            <a:r>
              <a:rPr lang="vi-VN" dirty="0" smtClean="0"/>
              <a:t> </a:t>
            </a:r>
            <a:r>
              <a:rPr lang="vi-VN" dirty="0"/>
              <a:t>od tri </a:t>
            </a:r>
            <a:r>
              <a:rPr lang="hr-HR" dirty="0" smtClean="0"/>
              <a:t>ponavljajuća</a:t>
            </a:r>
            <a:r>
              <a:rPr lang="vi-VN" dirty="0" smtClean="0"/>
              <a:t> </a:t>
            </a:r>
            <a:r>
              <a:rPr lang="vi-VN" dirty="0"/>
              <a:t>IMPACT-a (IMPACT 341, </a:t>
            </a:r>
            <a:r>
              <a:rPr lang="vi-VN" dirty="0" smtClean="0"/>
              <a:t>IMPACT </a:t>
            </a:r>
            <a:r>
              <a:rPr lang="vi-VN" dirty="0"/>
              <a:t>410 ili IMPACT 468) 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56531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L</a:t>
            </a:r>
            <a:r>
              <a:rPr lang="hr-HR" dirty="0" smtClean="0"/>
              <a:t>judi s drugom vrstom karcinoma također bi trebali biti podvrgnuti biopsiji cerebrospinalne tekućine kako bi se provjerilo skriva li se neki tumor u mozgu i kralježničkoj moždini</a:t>
            </a:r>
          </a:p>
          <a:p>
            <a:r>
              <a:rPr lang="hr-HR" dirty="0" smtClean="0"/>
              <a:t>Svim pacijentima napravljena je dijagnostika biopsijom i analizom CSF te se tako dokazala točnost metode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844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99</TotalTime>
  <Words>289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Tekuća biopsija bez krvi: biopsija cerebrospinalne tekućine</vt:lpstr>
      <vt:lpstr>Biopsija cerebrospinalne tekućine</vt:lpstr>
      <vt:lpstr>PowerPoint Presentation</vt:lpstr>
      <vt:lpstr>PowerPoint Presentation</vt:lpstr>
      <vt:lpstr>Sekvenciranje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Tekuća biopsija bez krvi: biopsija cerebrospinalne tekućine</dc:title>
  <dc:creator>student</dc:creator>
  <cp:lastModifiedBy>student</cp:lastModifiedBy>
  <cp:revision>12</cp:revision>
  <dcterms:created xsi:type="dcterms:W3CDTF">2020-01-22T16:09:10Z</dcterms:created>
  <dcterms:modified xsi:type="dcterms:W3CDTF">2020-01-22T17:48:55Z</dcterms:modified>
</cp:coreProperties>
</file>