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60" r:id="rId8"/>
    <p:sldId id="261" r:id="rId9"/>
    <p:sldId id="259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1C8-CB75-49CA-BB7D-814347A2F39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CE15AE-5591-44D7-B13A-A98A7E14485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1C8-CB75-49CA-BB7D-814347A2F39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15AE-5591-44D7-B13A-A98A7E14485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1C8-CB75-49CA-BB7D-814347A2F39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15AE-5591-44D7-B13A-A98A7E14485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1C8-CB75-49CA-BB7D-814347A2F39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15AE-5591-44D7-B13A-A98A7E14485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1C8-CB75-49CA-BB7D-814347A2F39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15AE-5591-44D7-B13A-A98A7E144853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1C8-CB75-49CA-BB7D-814347A2F39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15AE-5591-44D7-B13A-A98A7E14485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1C8-CB75-49CA-BB7D-814347A2F39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15AE-5591-44D7-B13A-A98A7E144853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1C8-CB75-49CA-BB7D-814347A2F39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15AE-5591-44D7-B13A-A98A7E14485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1C8-CB75-49CA-BB7D-814347A2F39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15AE-5591-44D7-B13A-A98A7E14485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1C8-CB75-49CA-BB7D-814347A2F39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15AE-5591-44D7-B13A-A98A7E14485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51C8-CB75-49CA-BB7D-814347A2F39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15AE-5591-44D7-B13A-A98A7E14485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A2051C8-CB75-49CA-BB7D-814347A2F392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5CE15AE-5591-44D7-B13A-A98A7E144853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Non</a:t>
            </a:r>
            <a:r>
              <a:rPr lang="hr-HR" dirty="0" smtClean="0"/>
              <a:t>-</a:t>
            </a:r>
            <a:r>
              <a:rPr lang="hr-HR" dirty="0" err="1" smtClean="0"/>
              <a:t>viral</a:t>
            </a:r>
            <a:r>
              <a:rPr lang="hr-HR" dirty="0" smtClean="0"/>
              <a:t> </a:t>
            </a:r>
            <a:r>
              <a:rPr lang="hr-HR" dirty="0" err="1" smtClean="0"/>
              <a:t>vectors</a:t>
            </a:r>
            <a:r>
              <a:rPr lang="hr-HR" dirty="0" smtClean="0"/>
              <a:t> i miRNA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Lucija Gajski</a:t>
            </a:r>
          </a:p>
          <a:p>
            <a:r>
              <a:rPr lang="hr-HR" dirty="0" smtClean="0"/>
              <a:t>Krsto </a:t>
            </a:r>
            <a:r>
              <a:rPr lang="hr-HR" dirty="0" err="1" smtClean="0"/>
              <a:t>Dominković</a:t>
            </a:r>
            <a:endParaRPr lang="hr-HR" dirty="0" smtClean="0"/>
          </a:p>
          <a:p>
            <a:r>
              <a:rPr lang="hr-HR" dirty="0" smtClean="0"/>
              <a:t>Mate </a:t>
            </a:r>
            <a:r>
              <a:rPr lang="hr-HR" smtClean="0"/>
              <a:t>Svirčić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2134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92688"/>
          </a:xfrm>
        </p:spPr>
        <p:txBody>
          <a:bodyPr/>
          <a:lstStyle/>
          <a:p>
            <a:r>
              <a:rPr lang="pl-PL" dirty="0" err="1"/>
              <a:t>Trenutno</a:t>
            </a:r>
            <a:r>
              <a:rPr lang="pl-PL" dirty="0"/>
              <a:t> </a:t>
            </a:r>
            <a:r>
              <a:rPr lang="pl-PL" dirty="0" err="1"/>
              <a:t>ne</a:t>
            </a:r>
            <a:r>
              <a:rPr lang="pl-PL" dirty="0"/>
              <a:t> </a:t>
            </a:r>
            <a:r>
              <a:rPr lang="pl-PL" dirty="0" err="1"/>
              <a:t>postoji</a:t>
            </a:r>
            <a:r>
              <a:rPr lang="pl-PL" dirty="0"/>
              <a:t> </a:t>
            </a:r>
            <a:r>
              <a:rPr lang="pl-PL" dirty="0" err="1"/>
              <a:t>lijek</a:t>
            </a:r>
            <a:r>
              <a:rPr lang="pl-PL" dirty="0"/>
              <a:t> za CF</a:t>
            </a:r>
            <a:r>
              <a:rPr lang="pl-PL" dirty="0" smtClean="0"/>
              <a:t>.</a:t>
            </a:r>
          </a:p>
          <a:p>
            <a:r>
              <a:rPr lang="pl-PL" dirty="0" err="1"/>
              <a:t>Povećanje</a:t>
            </a:r>
            <a:r>
              <a:rPr lang="pl-PL" dirty="0"/>
              <a:t> </a:t>
            </a:r>
            <a:r>
              <a:rPr lang="pl-PL" dirty="0" err="1"/>
              <a:t>očekivanog</a:t>
            </a:r>
            <a:r>
              <a:rPr lang="pl-PL" dirty="0"/>
              <a:t> </a:t>
            </a:r>
            <a:r>
              <a:rPr lang="pl-PL" dirty="0" err="1"/>
              <a:t>trajanja</a:t>
            </a:r>
            <a:r>
              <a:rPr lang="pl-PL" dirty="0"/>
              <a:t> </a:t>
            </a:r>
            <a:r>
              <a:rPr lang="pl-PL" dirty="0" err="1"/>
              <a:t>života</a:t>
            </a:r>
            <a:r>
              <a:rPr lang="pl-PL" dirty="0"/>
              <a:t> </a:t>
            </a:r>
            <a:r>
              <a:rPr lang="pl-PL" dirty="0" err="1"/>
              <a:t>primijećeno</a:t>
            </a:r>
            <a:r>
              <a:rPr lang="pl-PL" dirty="0"/>
              <a:t> </a:t>
            </a:r>
            <a:r>
              <a:rPr lang="pl-PL" dirty="0" err="1"/>
              <a:t>posljednjih</a:t>
            </a:r>
            <a:r>
              <a:rPr lang="pl-PL" dirty="0"/>
              <a:t> </a:t>
            </a:r>
            <a:r>
              <a:rPr lang="pl-PL" dirty="0" err="1"/>
              <a:t>godina</a:t>
            </a:r>
            <a:r>
              <a:rPr lang="pl-PL" dirty="0"/>
              <a:t> </a:t>
            </a:r>
            <a:r>
              <a:rPr lang="pl-PL" dirty="0" err="1"/>
              <a:t>zapravo</a:t>
            </a:r>
            <a:r>
              <a:rPr lang="pl-PL" dirty="0"/>
              <a:t> je </a:t>
            </a:r>
            <a:r>
              <a:rPr lang="pl-PL" dirty="0" err="1"/>
              <a:t>uglavnom</a:t>
            </a:r>
            <a:r>
              <a:rPr lang="pl-PL" dirty="0"/>
              <a:t> </a:t>
            </a:r>
            <a:r>
              <a:rPr lang="pl-PL" dirty="0" err="1"/>
              <a:t>zbog</a:t>
            </a:r>
            <a:r>
              <a:rPr lang="pl-PL" dirty="0"/>
              <a:t> </a:t>
            </a:r>
            <a:r>
              <a:rPr lang="pl-PL" dirty="0" err="1"/>
              <a:t>boljeg</a:t>
            </a:r>
            <a:r>
              <a:rPr lang="pl-PL" dirty="0"/>
              <a:t> </a:t>
            </a:r>
            <a:r>
              <a:rPr lang="pl-PL" dirty="0" err="1"/>
              <a:t>upravljanja</a:t>
            </a:r>
            <a:r>
              <a:rPr lang="pl-PL" dirty="0"/>
              <a:t> </a:t>
            </a:r>
            <a:r>
              <a:rPr lang="pl-PL" dirty="0" err="1"/>
              <a:t>bolešću</a:t>
            </a:r>
            <a:r>
              <a:rPr lang="pl-PL" dirty="0"/>
              <a:t> </a:t>
            </a:r>
            <a:r>
              <a:rPr lang="pl-PL" dirty="0" err="1"/>
              <a:t>simptomatskim</a:t>
            </a:r>
            <a:r>
              <a:rPr lang="pl-PL" dirty="0"/>
              <a:t> </a:t>
            </a:r>
            <a:r>
              <a:rPr lang="pl-PL" dirty="0" err="1"/>
              <a:t>tretmanima</a:t>
            </a:r>
            <a:r>
              <a:rPr lang="pl-PL" dirty="0"/>
              <a:t> (</a:t>
            </a:r>
            <a:r>
              <a:rPr lang="pl-PL" dirty="0" err="1"/>
              <a:t>fizikalna</a:t>
            </a:r>
            <a:r>
              <a:rPr lang="pl-PL" dirty="0"/>
              <a:t> </a:t>
            </a:r>
            <a:r>
              <a:rPr lang="pl-PL" dirty="0" err="1"/>
              <a:t>terapija</a:t>
            </a:r>
            <a:r>
              <a:rPr lang="pl-PL" dirty="0"/>
              <a:t>, </a:t>
            </a:r>
            <a:r>
              <a:rPr lang="pl-PL" dirty="0" err="1"/>
              <a:t>mukolitička</a:t>
            </a:r>
            <a:r>
              <a:rPr lang="pl-PL" dirty="0"/>
              <a:t> </a:t>
            </a:r>
            <a:r>
              <a:rPr lang="pl-PL" dirty="0" err="1"/>
              <a:t>sredstva</a:t>
            </a:r>
            <a:r>
              <a:rPr lang="pl-PL" dirty="0"/>
              <a:t>, </a:t>
            </a:r>
            <a:r>
              <a:rPr lang="pl-PL" dirty="0" err="1"/>
              <a:t>protuupalna</a:t>
            </a:r>
            <a:r>
              <a:rPr lang="pl-PL" dirty="0"/>
              <a:t> </a:t>
            </a:r>
            <a:r>
              <a:rPr lang="pl-PL" dirty="0" err="1"/>
              <a:t>sredstva</a:t>
            </a:r>
            <a:r>
              <a:rPr lang="pl-PL" dirty="0"/>
              <a:t> i </a:t>
            </a:r>
            <a:r>
              <a:rPr lang="pl-PL" dirty="0" err="1"/>
              <a:t>antibiotici</a:t>
            </a:r>
            <a:r>
              <a:rPr lang="pl-PL" dirty="0" smtClean="0"/>
              <a:t>).</a:t>
            </a:r>
          </a:p>
          <a:p>
            <a:r>
              <a:rPr lang="pl-PL" dirty="0" err="1"/>
              <a:t>Novi</a:t>
            </a:r>
            <a:r>
              <a:rPr lang="pl-PL" dirty="0"/>
              <a:t> </a:t>
            </a:r>
            <a:r>
              <a:rPr lang="pl-PL" dirty="0" err="1"/>
              <a:t>farmakološki</a:t>
            </a:r>
            <a:r>
              <a:rPr lang="pl-PL" dirty="0"/>
              <a:t> </a:t>
            </a:r>
            <a:r>
              <a:rPr lang="pl-PL" dirty="0" err="1"/>
              <a:t>terapijski</a:t>
            </a:r>
            <a:r>
              <a:rPr lang="pl-PL" dirty="0"/>
              <a:t> </a:t>
            </a:r>
            <a:r>
              <a:rPr lang="pl-PL" dirty="0" err="1"/>
              <a:t>pristupi</a:t>
            </a:r>
            <a:r>
              <a:rPr lang="pl-PL" dirty="0"/>
              <a:t> (</a:t>
            </a:r>
            <a:r>
              <a:rPr lang="pl-PL" dirty="0" err="1"/>
              <a:t>Vertex</a:t>
            </a:r>
            <a:r>
              <a:rPr lang="pl-PL" dirty="0"/>
              <a:t> </a:t>
            </a:r>
            <a:r>
              <a:rPr lang="pl-PL" dirty="0" err="1"/>
              <a:t>Pharmaceuticals</a:t>
            </a:r>
            <a:r>
              <a:rPr lang="pl-PL" dirty="0"/>
              <a:t>) </a:t>
            </a:r>
            <a:r>
              <a:rPr lang="pl-PL" dirty="0" err="1"/>
              <a:t>predloženi</a:t>
            </a:r>
            <a:r>
              <a:rPr lang="pl-PL" dirty="0"/>
              <a:t> </a:t>
            </a:r>
            <a:r>
              <a:rPr lang="pl-PL" dirty="0" err="1"/>
              <a:t>su</a:t>
            </a:r>
            <a:r>
              <a:rPr lang="pl-PL" dirty="0"/>
              <a:t> </a:t>
            </a:r>
            <a:r>
              <a:rPr lang="pl-PL" dirty="0" err="1"/>
              <a:t>pacijentima</a:t>
            </a:r>
            <a:r>
              <a:rPr lang="pl-PL" dirty="0"/>
              <a:t> za </a:t>
            </a:r>
            <a:r>
              <a:rPr lang="pl-PL" dirty="0" err="1"/>
              <a:t>manje</a:t>
            </a:r>
            <a:r>
              <a:rPr lang="pl-PL" dirty="0"/>
              <a:t> od </a:t>
            </a:r>
            <a:r>
              <a:rPr lang="pl-PL" dirty="0" err="1"/>
              <a:t>desetljeća</a:t>
            </a:r>
            <a:r>
              <a:rPr lang="pl-PL" dirty="0"/>
              <a:t>.</a:t>
            </a:r>
          </a:p>
          <a:p>
            <a:r>
              <a:rPr lang="pl-PL" dirty="0" err="1"/>
              <a:t>Pomažu</a:t>
            </a:r>
            <a:r>
              <a:rPr lang="pl-PL" dirty="0"/>
              <a:t> </a:t>
            </a:r>
            <a:r>
              <a:rPr lang="pl-PL" dirty="0" err="1"/>
              <a:t>obnavljanju</a:t>
            </a:r>
            <a:r>
              <a:rPr lang="pl-PL" dirty="0"/>
              <a:t> </a:t>
            </a:r>
            <a:r>
              <a:rPr lang="pl-PL" dirty="0" err="1"/>
              <a:t>oštećenog</a:t>
            </a:r>
            <a:r>
              <a:rPr lang="pl-PL" dirty="0"/>
              <a:t> proteina u </a:t>
            </a:r>
            <a:r>
              <a:rPr lang="pl-PL" dirty="0" err="1"/>
              <a:t>staničnoj</a:t>
            </a:r>
            <a:r>
              <a:rPr lang="pl-PL" dirty="0"/>
              <a:t> </a:t>
            </a:r>
            <a:r>
              <a:rPr lang="pl-PL" dirty="0" err="1"/>
              <a:t>membrani</a:t>
            </a:r>
            <a:r>
              <a:rPr lang="pl-PL" dirty="0"/>
              <a:t> (</a:t>
            </a:r>
            <a:r>
              <a:rPr lang="pl-PL" dirty="0" err="1"/>
              <a:t>korektori</a:t>
            </a:r>
            <a:r>
              <a:rPr lang="pl-PL" dirty="0"/>
              <a:t>) i / </a:t>
            </a:r>
            <a:r>
              <a:rPr lang="pl-PL" dirty="0" err="1"/>
              <a:t>ili</a:t>
            </a:r>
            <a:r>
              <a:rPr lang="pl-PL" dirty="0"/>
              <a:t> </a:t>
            </a:r>
            <a:r>
              <a:rPr lang="pl-PL" dirty="0" err="1"/>
              <a:t>potenciranju</a:t>
            </a:r>
            <a:r>
              <a:rPr lang="pl-PL" dirty="0"/>
              <a:t> </a:t>
            </a:r>
            <a:r>
              <a:rPr lang="pl-PL" dirty="0" err="1"/>
              <a:t>njegove</a:t>
            </a:r>
            <a:r>
              <a:rPr lang="pl-PL" dirty="0"/>
              <a:t> </a:t>
            </a:r>
            <a:r>
              <a:rPr lang="pl-PL" dirty="0" err="1"/>
              <a:t>aktivnosti</a:t>
            </a:r>
            <a:r>
              <a:rPr lang="pl-PL" dirty="0"/>
              <a:t> (</a:t>
            </a:r>
            <a:r>
              <a:rPr lang="pl-PL" dirty="0" err="1"/>
              <a:t>potencijatora</a:t>
            </a:r>
            <a:r>
              <a:rPr lang="pl-PL" dirty="0" smtClean="0"/>
              <a:t>).</a:t>
            </a:r>
          </a:p>
          <a:p>
            <a:r>
              <a:rPr lang="pl-PL" dirty="0" err="1"/>
              <a:t>Prva</a:t>
            </a:r>
            <a:r>
              <a:rPr lang="pl-PL" dirty="0"/>
              <a:t> </a:t>
            </a:r>
            <a:r>
              <a:rPr lang="pl-PL" dirty="0" err="1"/>
              <a:t>mala</a:t>
            </a:r>
            <a:r>
              <a:rPr lang="pl-PL" dirty="0"/>
              <a:t> </a:t>
            </a:r>
            <a:r>
              <a:rPr lang="pl-PL" dirty="0" err="1"/>
              <a:t>molekula</a:t>
            </a:r>
            <a:r>
              <a:rPr lang="pl-PL" dirty="0"/>
              <a:t> koja je </a:t>
            </a:r>
            <a:r>
              <a:rPr lang="pl-PL" dirty="0" err="1"/>
              <a:t>pokazala</a:t>
            </a:r>
            <a:r>
              <a:rPr lang="pl-PL" dirty="0"/>
              <a:t> </a:t>
            </a:r>
            <a:r>
              <a:rPr lang="pl-PL" dirty="0" err="1"/>
              <a:t>djelotvornost</a:t>
            </a:r>
            <a:r>
              <a:rPr lang="pl-PL" dirty="0"/>
              <a:t> je </a:t>
            </a:r>
            <a:r>
              <a:rPr lang="pl-PL" dirty="0" err="1"/>
              <a:t>ivakaftor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1395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/>
          <a:lstStyle/>
          <a:p>
            <a:r>
              <a:rPr lang="hr-HR" dirty="0"/>
              <a:t>Oni poboljšavaju </a:t>
            </a:r>
            <a:r>
              <a:rPr lang="hr-HR" dirty="0" err="1"/>
              <a:t>mukocilijarni</a:t>
            </a:r>
            <a:r>
              <a:rPr lang="hr-HR" dirty="0"/>
              <a:t> </a:t>
            </a:r>
            <a:r>
              <a:rPr lang="hr-HR" dirty="0" err="1"/>
              <a:t>klirens</a:t>
            </a:r>
            <a:r>
              <a:rPr lang="hr-HR" dirty="0"/>
              <a:t>, smanjuju upalu ili se bore protiv </a:t>
            </a:r>
            <a:r>
              <a:rPr lang="hr-HR" dirty="0" smtClean="0"/>
              <a:t>infekcije. </a:t>
            </a:r>
          </a:p>
          <a:p>
            <a:r>
              <a:rPr lang="vi-VN" dirty="0"/>
              <a:t>Jedna od novih terapijskih strategija predložena u literaturi temelji se na stimulaciji alternativnog puta onom koji uključuje CFTR za prijenos kloridnih iona, poput one inducirane kloridnim kanalom ANO1 (Anoctamin-1, koji se također naziva TMEM16A [transmembranski protein 16A]) koji također mogu sudjelovati u aktiviranju CFTR-a u staničnoj </a:t>
            </a:r>
            <a:r>
              <a:rPr lang="vi-VN" dirty="0" smtClean="0"/>
              <a:t>membrani</a:t>
            </a:r>
            <a:r>
              <a:rPr lang="hr-HR" dirty="0" smtClean="0"/>
              <a:t>.</a:t>
            </a:r>
          </a:p>
          <a:p>
            <a:r>
              <a:rPr lang="vi-VN" dirty="0"/>
              <a:t>Drugi predloženi novi pristup temelji se na moduliranju ekspresije mikroRNA koja reguliraju ciljne RNA, kao što je CFTR</a:t>
            </a:r>
            <a:r>
              <a:rPr lang="vi-VN" dirty="0" smtClean="0"/>
              <a:t>.</a:t>
            </a:r>
            <a:r>
              <a:rPr lang="hr-HR" dirty="0" smtClean="0"/>
              <a:t> </a:t>
            </a:r>
            <a:endParaRPr lang="vi-VN" dirty="0"/>
          </a:p>
          <a:p>
            <a:endParaRPr lang="hr-HR" dirty="0" err="1"/>
          </a:p>
        </p:txBody>
      </p:sp>
    </p:spTree>
    <p:extLst>
      <p:ext uri="{BB962C8B-B14F-4D97-AF65-F5344CB8AC3E}">
        <p14:creationId xmlns:p14="http://schemas.microsoft.com/office/powerpoint/2010/main" val="337849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Non</a:t>
            </a:r>
            <a:r>
              <a:rPr lang="hr-HR" dirty="0" smtClean="0"/>
              <a:t>-</a:t>
            </a:r>
            <a:r>
              <a:rPr lang="hr-HR" dirty="0" err="1" smtClean="0"/>
              <a:t>viral</a:t>
            </a:r>
            <a:r>
              <a:rPr lang="hr-HR" dirty="0" smtClean="0"/>
              <a:t> </a:t>
            </a:r>
            <a:r>
              <a:rPr lang="hr-HR" dirty="0" err="1" smtClean="0"/>
              <a:t>vectors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Genska terapija je namjerna modulacija ekspresije gena u specifičnim</a:t>
            </a:r>
            <a:r>
              <a:rPr lang="hr-HR" dirty="0" smtClean="0"/>
              <a:t> </a:t>
            </a:r>
            <a:r>
              <a:rPr lang="vi-VN" dirty="0" smtClean="0"/>
              <a:t>stanic</a:t>
            </a:r>
            <a:r>
              <a:rPr lang="hr-HR" dirty="0" smtClean="0"/>
              <a:t>ama koja služi </a:t>
            </a:r>
            <a:r>
              <a:rPr lang="vi-VN" dirty="0" smtClean="0"/>
              <a:t> za liječenje patoloških stanja</a:t>
            </a:r>
            <a:endParaRPr lang="hr-HR" dirty="0" smtClean="0"/>
          </a:p>
          <a:p>
            <a:r>
              <a:rPr lang="vi-VN" dirty="0" smtClean="0"/>
              <a:t>modulacija se ostvaruje uvođenjem</a:t>
            </a:r>
            <a:r>
              <a:rPr lang="hr-HR" dirty="0" smtClean="0"/>
              <a:t> </a:t>
            </a:r>
            <a:r>
              <a:rPr lang="vi-VN" dirty="0" smtClean="0"/>
              <a:t>egzogene nukleinske kiseline kao što su DNA, mRNA, mala interferirajuća RNA (siRNA), mikroRNA</a:t>
            </a:r>
            <a:r>
              <a:rPr lang="hr-HR" dirty="0" smtClean="0"/>
              <a:t> i </a:t>
            </a:r>
            <a:r>
              <a:rPr lang="vi-VN" dirty="0" smtClean="0"/>
              <a:t>antisens oligonukleotid</a:t>
            </a:r>
            <a:r>
              <a:rPr lang="hr-HR" dirty="0" smtClean="0"/>
              <a:t>a </a:t>
            </a:r>
          </a:p>
          <a:p>
            <a:r>
              <a:rPr lang="hr-HR" dirty="0" smtClean="0"/>
              <a:t>ovi vektori su u istraživanju kako bi zamijenili virusne vektore koji su karcinogeni, </a:t>
            </a:r>
            <a:r>
              <a:rPr lang="hr-HR" dirty="0" err="1" smtClean="0"/>
              <a:t>imunogeni</a:t>
            </a:r>
            <a:r>
              <a:rPr lang="hr-HR" dirty="0" smtClean="0"/>
              <a:t>, imaju širok </a:t>
            </a:r>
            <a:r>
              <a:rPr lang="hr-HR" dirty="0" err="1" smtClean="0"/>
              <a:t>tropizam..</a:t>
            </a:r>
            <a:r>
              <a:rPr lang="hr-HR" dirty="0" smtClean="0"/>
              <a:t>.</a:t>
            </a:r>
            <a:endParaRPr lang="hr-HR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29032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</a:t>
            </a:r>
            <a:r>
              <a:rPr lang="hr-HR" dirty="0" smtClean="0"/>
              <a:t> vivo DNA </a:t>
            </a:r>
            <a:r>
              <a:rPr lang="hr-HR" dirty="0" err="1" smtClean="0"/>
              <a:t>delivery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/>
          </a:bodyPr>
          <a:lstStyle/>
          <a:p>
            <a:r>
              <a:rPr lang="hr-HR" dirty="0" smtClean="0"/>
              <a:t>terapijska isporuka ili same „gole” DNA ili DNA u kombinaciji s fizičkim metodama poput </a:t>
            </a:r>
            <a:r>
              <a:rPr lang="hr-HR" dirty="0" err="1" smtClean="0"/>
              <a:t>elektroporacije</a:t>
            </a:r>
            <a:r>
              <a:rPr lang="hr-HR" dirty="0" smtClean="0"/>
              <a:t>, </a:t>
            </a:r>
            <a:r>
              <a:rPr lang="hr-HR" dirty="0" err="1" smtClean="0"/>
              <a:t>sonoporacije</a:t>
            </a:r>
            <a:r>
              <a:rPr lang="hr-HR" dirty="0" smtClean="0"/>
              <a:t> i </a:t>
            </a:r>
            <a:r>
              <a:rPr lang="hr-HR" dirty="0" err="1" smtClean="0"/>
              <a:t>sl</a:t>
            </a:r>
            <a:r>
              <a:rPr lang="hr-HR" dirty="0" smtClean="0"/>
              <a:t>. </a:t>
            </a:r>
          </a:p>
          <a:p>
            <a:r>
              <a:rPr lang="hr-HR" dirty="0" smtClean="0"/>
              <a:t>nedostaci: </a:t>
            </a:r>
          </a:p>
          <a:p>
            <a:pPr lvl="1"/>
            <a:r>
              <a:rPr lang="hr-HR" dirty="0" smtClean="0"/>
              <a:t>moguća degradacija gena pomoću </a:t>
            </a:r>
            <a:r>
              <a:rPr lang="hr-HR" dirty="0" err="1" smtClean="0"/>
              <a:t>endonukleaze</a:t>
            </a:r>
            <a:endParaRPr lang="hr-HR" dirty="0" smtClean="0"/>
          </a:p>
          <a:p>
            <a:pPr lvl="1"/>
            <a:r>
              <a:rPr lang="hr-HR" dirty="0" smtClean="0"/>
              <a:t>moguća </a:t>
            </a:r>
            <a:r>
              <a:rPr lang="hr-HR" dirty="0" err="1" smtClean="0"/>
              <a:t>agregacija</a:t>
            </a:r>
            <a:r>
              <a:rPr lang="hr-HR" dirty="0" smtClean="0"/>
              <a:t> u komplekse</a:t>
            </a:r>
          </a:p>
          <a:p>
            <a:pPr lvl="1"/>
            <a:r>
              <a:rPr lang="hr-HR" dirty="0" smtClean="0"/>
              <a:t>teško izbjegavanje bubrežne filtracije </a:t>
            </a:r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628800"/>
            <a:ext cx="3168434" cy="493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52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Lipid-</a:t>
            </a:r>
            <a:r>
              <a:rPr lang="hr-HR" dirty="0" err="1" smtClean="0"/>
              <a:t>based</a:t>
            </a:r>
            <a:r>
              <a:rPr lang="hr-HR" dirty="0" smtClean="0"/>
              <a:t> DNA </a:t>
            </a:r>
            <a:r>
              <a:rPr lang="hr-HR" dirty="0" err="1" smtClean="0"/>
              <a:t>vectors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lipidni</a:t>
            </a:r>
            <a:r>
              <a:rPr lang="hr-HR" dirty="0" smtClean="0"/>
              <a:t> </a:t>
            </a:r>
            <a:r>
              <a:rPr lang="hr-HR" dirty="0" err="1" smtClean="0"/>
              <a:t>vekori</a:t>
            </a:r>
            <a:r>
              <a:rPr lang="hr-HR" dirty="0" smtClean="0"/>
              <a:t> su među najčešće korištenim </a:t>
            </a:r>
            <a:r>
              <a:rPr lang="hr-HR" dirty="0" err="1" smtClean="0"/>
              <a:t>nevirusnim</a:t>
            </a:r>
            <a:r>
              <a:rPr lang="hr-HR" dirty="0" smtClean="0"/>
              <a:t> vektorima </a:t>
            </a:r>
          </a:p>
          <a:p>
            <a:r>
              <a:rPr lang="hr-HR" dirty="0" smtClean="0"/>
              <a:t>sintetički kationski lipid DOTMA spontano stvara </a:t>
            </a:r>
            <a:r>
              <a:rPr lang="hr-HR" dirty="0" err="1" smtClean="0"/>
              <a:t>liposome</a:t>
            </a:r>
            <a:r>
              <a:rPr lang="hr-HR" dirty="0" smtClean="0"/>
              <a:t> koji mogu inkapsulirati DNA te ih mogu dovesti do različitih stanica </a:t>
            </a:r>
          </a:p>
          <a:p>
            <a:r>
              <a:rPr lang="hr-HR" dirty="0" err="1" smtClean="0"/>
              <a:t>neodsatci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loša stabilnost i brzo uklanjanje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376474"/>
            <a:ext cx="5622751" cy="236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200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Polymeric</a:t>
            </a:r>
            <a:r>
              <a:rPr lang="hr-HR" dirty="0" smtClean="0"/>
              <a:t> DNA </a:t>
            </a:r>
            <a:r>
              <a:rPr lang="hr-HR" dirty="0" err="1" smtClean="0"/>
              <a:t>vectors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velika kemijska raznolikost </a:t>
            </a:r>
          </a:p>
          <a:p>
            <a:r>
              <a:rPr lang="hr-HR" dirty="0" err="1" smtClean="0"/>
              <a:t>polilizin</a:t>
            </a:r>
            <a:r>
              <a:rPr lang="hr-HR" dirty="0" smtClean="0"/>
              <a:t> (PLL) – može kondenzirati DNA , potencijal u liječenju cistične fibroze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140968"/>
            <a:ext cx="5307563" cy="302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40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miRNA </a:t>
            </a:r>
            <a:r>
              <a:rPr lang="hr-HR" dirty="0" err="1" smtClean="0"/>
              <a:t>therapeutics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997152"/>
          </a:xfrm>
        </p:spPr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r>
              <a:rPr lang="hr-HR" dirty="0" err="1" smtClean="0"/>
              <a:t>MicroRNA</a:t>
            </a:r>
            <a:r>
              <a:rPr lang="hr-HR" dirty="0" smtClean="0"/>
              <a:t> su RNA duge 21-23 </a:t>
            </a:r>
            <a:r>
              <a:rPr lang="hr-HR" dirty="0" err="1" smtClean="0"/>
              <a:t>nukleotida</a:t>
            </a:r>
            <a:r>
              <a:rPr lang="hr-HR" dirty="0" smtClean="0"/>
              <a:t> koje reguliraju gotovo sve stanične procese</a:t>
            </a:r>
          </a:p>
          <a:p>
            <a:r>
              <a:rPr lang="hr-HR" dirty="0" smtClean="0"/>
              <a:t>vežu se za Argonaut proteine kako bi ih usmjerili i potisnuli komplementarnu </a:t>
            </a:r>
            <a:r>
              <a:rPr lang="hr-HR" dirty="0" err="1" smtClean="0"/>
              <a:t>mRNA</a:t>
            </a:r>
            <a:endParaRPr lang="hr-HR" dirty="0" smtClean="0"/>
          </a:p>
          <a:p>
            <a:r>
              <a:rPr lang="hr-HR" dirty="0" smtClean="0"/>
              <a:t>kriva ekspresija njihovih gena povezana je s mnogim bolestima</a:t>
            </a:r>
          </a:p>
          <a:p>
            <a:r>
              <a:rPr lang="hr-HR" dirty="0" smtClean="0"/>
              <a:t>imaju ulogu u metaboličkim bolestima </a:t>
            </a:r>
          </a:p>
          <a:p>
            <a:pPr lvl="1"/>
            <a:r>
              <a:rPr lang="hr-HR" dirty="0" smtClean="0"/>
              <a:t>(dijabetes-sekrecija inzulina regulirana je s miR-375)</a:t>
            </a:r>
          </a:p>
          <a:p>
            <a:pPr lvl="1"/>
            <a:r>
              <a:rPr lang="hr-HR" dirty="0" smtClean="0"/>
              <a:t>mutacija petog </a:t>
            </a:r>
            <a:r>
              <a:rPr lang="hr-HR" dirty="0" err="1" smtClean="0"/>
              <a:t>nukleotida</a:t>
            </a:r>
            <a:r>
              <a:rPr lang="hr-HR" dirty="0" smtClean="0"/>
              <a:t> u miR-96 povezana je s </a:t>
            </a:r>
            <a:r>
              <a:rPr lang="hr-HR" dirty="0" err="1" smtClean="0"/>
              <a:t>autosomno</a:t>
            </a:r>
            <a:r>
              <a:rPr lang="hr-HR" dirty="0" smtClean="0"/>
              <a:t> dominantnim, progresivnim visokofrekventnim gubitkom sluha</a:t>
            </a:r>
          </a:p>
          <a:p>
            <a:r>
              <a:rPr lang="hr-HR" dirty="0" smtClean="0"/>
              <a:t>hepatitis C koristi miR-122 za svoju replikaciju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420888"/>
            <a:ext cx="2956653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7680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V</a:t>
            </a:r>
            <a:r>
              <a:rPr lang="hr-HR" dirty="0" smtClean="0"/>
              <a:t>irusna miRNA može potisnuti </a:t>
            </a:r>
            <a:r>
              <a:rPr lang="hr-HR" dirty="0" err="1" smtClean="0"/>
              <a:t>mRNA</a:t>
            </a:r>
            <a:r>
              <a:rPr lang="hr-HR" dirty="0" smtClean="0"/>
              <a:t> domaćina kako bi se održala virusna latencija</a:t>
            </a:r>
          </a:p>
          <a:p>
            <a:pPr lvl="1"/>
            <a:r>
              <a:rPr lang="hr-HR" dirty="0" smtClean="0"/>
              <a:t>miRNA </a:t>
            </a:r>
            <a:r>
              <a:rPr lang="hr-HR" dirty="0" err="1" smtClean="0"/>
              <a:t>inhibitori</a:t>
            </a:r>
            <a:r>
              <a:rPr lang="hr-HR" dirty="0" smtClean="0"/>
              <a:t> bi mogli prevesti viruse u stanje u kojem je lakše terapijski djelovati na njih</a:t>
            </a:r>
          </a:p>
          <a:p>
            <a:r>
              <a:rPr lang="hr-HR" dirty="0" err="1" smtClean="0"/>
              <a:t>Epstein</a:t>
            </a:r>
            <a:r>
              <a:rPr lang="hr-HR" dirty="0" smtClean="0"/>
              <a:t>–</a:t>
            </a:r>
            <a:r>
              <a:rPr lang="hr-HR" dirty="0" err="1" smtClean="0"/>
              <a:t>Barr</a:t>
            </a:r>
            <a:r>
              <a:rPr lang="hr-HR" dirty="0" smtClean="0"/>
              <a:t> virus, </a:t>
            </a:r>
            <a:r>
              <a:rPr lang="hr-HR" dirty="0" err="1" smtClean="0"/>
              <a:t>herpesvirus</a:t>
            </a:r>
            <a:r>
              <a:rPr lang="hr-HR" dirty="0" smtClean="0"/>
              <a:t>-8 povezan s </a:t>
            </a:r>
            <a:r>
              <a:rPr lang="hr-HR" dirty="0" err="1" smtClean="0"/>
              <a:t>Kaposijevim</a:t>
            </a:r>
            <a:r>
              <a:rPr lang="hr-HR" dirty="0" smtClean="0"/>
              <a:t> sarkomom i </a:t>
            </a:r>
            <a:r>
              <a:rPr lang="hr-HR" dirty="0" err="1" smtClean="0"/>
              <a:t>citomegalovirus</a:t>
            </a:r>
            <a:r>
              <a:rPr lang="hr-HR" dirty="0" smtClean="0"/>
              <a:t> izražavaju miRNA molekule pomoću kojih se bore protiv </a:t>
            </a:r>
            <a:r>
              <a:rPr lang="hr-HR" dirty="0" err="1" smtClean="0"/>
              <a:t>imunosnog</a:t>
            </a:r>
            <a:r>
              <a:rPr lang="hr-HR" dirty="0" smtClean="0"/>
              <a:t> sustava</a:t>
            </a:r>
          </a:p>
          <a:p>
            <a:pPr lvl="1"/>
            <a:r>
              <a:rPr lang="hr-HR" dirty="0" smtClean="0"/>
              <a:t>njihovim potiskivanjem mogao bi se omogućiti snažniji imunološki odgovor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3649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intramuralnim</a:t>
            </a:r>
            <a:r>
              <a:rPr lang="hr-HR" dirty="0" smtClean="0"/>
              <a:t> </a:t>
            </a:r>
            <a:r>
              <a:rPr lang="hr-HR" dirty="0" err="1" smtClean="0"/>
              <a:t>injiceciranjem</a:t>
            </a:r>
            <a:r>
              <a:rPr lang="hr-HR" dirty="0" smtClean="0"/>
              <a:t> let-7 miRNA otkriveno je da ona blokira razvoj </a:t>
            </a:r>
            <a:r>
              <a:rPr lang="hr-HR" dirty="0" err="1" smtClean="0"/>
              <a:t>nesitnoistaničnog</a:t>
            </a:r>
            <a:r>
              <a:rPr lang="hr-HR" dirty="0" smtClean="0"/>
              <a:t> raka pluća u miševa</a:t>
            </a:r>
          </a:p>
          <a:p>
            <a:r>
              <a:rPr lang="hr-HR" dirty="0" smtClean="0"/>
              <a:t>gubitak miRNA </a:t>
            </a:r>
            <a:r>
              <a:rPr lang="hr-HR" dirty="0" smtClean="0">
                <a:sym typeface="Wingdings" panose="05000000000000000000" pitchFamily="2" charset="2"/>
              </a:rPr>
              <a:t> miRNA </a:t>
            </a:r>
            <a:r>
              <a:rPr lang="hr-HR" dirty="0" err="1" smtClean="0">
                <a:sym typeface="Wingdings" panose="05000000000000000000" pitchFamily="2" charset="2"/>
              </a:rPr>
              <a:t>replacement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  <a:r>
              <a:rPr lang="hr-HR" dirty="0" err="1" smtClean="0">
                <a:sym typeface="Wingdings" panose="05000000000000000000" pitchFamily="2" charset="2"/>
              </a:rPr>
              <a:t>therapy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hr-HR" dirty="0" smtClean="0">
                <a:sym typeface="Wingdings" panose="05000000000000000000" pitchFamily="2" charset="2"/>
              </a:rPr>
              <a:t>jedna doza nije dovoljna, potrebno više doza za efektivni učinak </a:t>
            </a:r>
          </a:p>
          <a:p>
            <a:pPr lvl="1"/>
            <a:r>
              <a:rPr lang="hr-HR" dirty="0" smtClean="0">
                <a:sym typeface="Wingdings" panose="05000000000000000000" pitchFamily="2" charset="2"/>
              </a:rPr>
              <a:t>unos </a:t>
            </a:r>
            <a:r>
              <a:rPr lang="hr-HR" dirty="0" err="1" smtClean="0">
                <a:sym typeface="Wingdings" panose="05000000000000000000" pitchFamily="2" charset="2"/>
              </a:rPr>
              <a:t>hairpin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  <a:r>
              <a:rPr lang="hr-HR" dirty="0" err="1" smtClean="0">
                <a:sym typeface="Wingdings" panose="05000000000000000000" pitchFamily="2" charset="2"/>
              </a:rPr>
              <a:t>RNAs</a:t>
            </a:r>
            <a:r>
              <a:rPr lang="hr-HR" dirty="0" smtClean="0">
                <a:sym typeface="Wingdings" panose="05000000000000000000" pitchFamily="2" charset="2"/>
              </a:rPr>
              <a:t>  u stanici postaju miRNA</a:t>
            </a:r>
          </a:p>
          <a:p>
            <a:pPr lvl="1"/>
            <a:r>
              <a:rPr lang="hr-HR" dirty="0" smtClean="0">
                <a:sym typeface="Wingdings" panose="05000000000000000000" pitchFamily="2" charset="2"/>
              </a:rPr>
              <a:t>moraju istovremeno biti efektivne i sigurne  mogu izazvati </a:t>
            </a:r>
            <a:r>
              <a:rPr lang="hr-HR" dirty="0" err="1" smtClean="0">
                <a:sym typeface="Wingdings" panose="05000000000000000000" pitchFamily="2" charset="2"/>
              </a:rPr>
              <a:t>hepatotoksičnost</a:t>
            </a:r>
            <a:r>
              <a:rPr lang="hr-HR" dirty="0" smtClean="0">
                <a:sym typeface="Wingdings" panose="05000000000000000000" pitchFamily="2" charset="2"/>
              </a:rPr>
              <a:t>, zatajenje organa i smrt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13433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CFTR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Cistična fibroza (CF) uzrokovana je mutacijama u genu regulatora </a:t>
            </a:r>
            <a:r>
              <a:rPr lang="hr-HR" dirty="0" smtClean="0"/>
              <a:t>provodljivosti. (CFTR)</a:t>
            </a:r>
          </a:p>
          <a:p>
            <a:r>
              <a:rPr lang="hr-HR" dirty="0"/>
              <a:t>Nepostojanje ovog kanala rezultira neravnotežom koncentracija iona u staničnoj membrani i rezultira višim nenormalnim izlučivanjem i začepljivanjem sluzi u gastrointestinalnom traktu i plućima bolesnika s CF</a:t>
            </a:r>
            <a:r>
              <a:rPr lang="hr-HR" dirty="0" smtClean="0"/>
              <a:t>.</a:t>
            </a:r>
            <a:endParaRPr lang="hr-HR" dirty="0"/>
          </a:p>
          <a:p>
            <a:r>
              <a:rPr lang="vi-VN" dirty="0"/>
              <a:t>Izravno uvođenje potpuno funkcionalnog CFTR-a genskom terapijom dugo se promatralo kao terapijska opcija za obnavljanje funkcije CFTR neovisno o specifičnoj mutaciji CFTR-a, ali različita klinička ispitivanja nisu predložila uvjerljive dokaze ove strategije</a:t>
            </a:r>
            <a:r>
              <a:rPr lang="vi-VN" dirty="0" smtClean="0"/>
              <a:t>.</a:t>
            </a:r>
            <a:endParaRPr lang="hr-HR" dirty="0" smtClean="0"/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635863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124</TotalTime>
  <Words>599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Non-viral vectors i miRNA</vt:lpstr>
      <vt:lpstr>Non-viral vectors</vt:lpstr>
      <vt:lpstr>In vivo DNA delivery</vt:lpstr>
      <vt:lpstr>Lipid-based DNA vectors.</vt:lpstr>
      <vt:lpstr>Polymeric DNA vectors</vt:lpstr>
      <vt:lpstr>miRNA therapeutics</vt:lpstr>
      <vt:lpstr>PowerPoint Presentation</vt:lpstr>
      <vt:lpstr>PowerPoint Presentation</vt:lpstr>
      <vt:lpstr>CFTR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Non-viral vectors i mRNA</dc:title>
  <dc:creator>student</dc:creator>
  <cp:lastModifiedBy>student</cp:lastModifiedBy>
  <cp:revision>13</cp:revision>
  <dcterms:created xsi:type="dcterms:W3CDTF">2020-01-29T12:46:43Z</dcterms:created>
  <dcterms:modified xsi:type="dcterms:W3CDTF">2020-01-29T14:51:31Z</dcterms:modified>
</cp:coreProperties>
</file>