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20FB3D-41E6-4281-8825-98ED63DBD143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42FB2A-5CB6-442E-BFB6-A2CDBDA4E254}" type="datetimeFigureOut">
              <a:rPr lang="hr-HR" smtClean="0"/>
              <a:t>9.12.2019.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Anemija srpastih stanica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Mate </a:t>
            </a:r>
            <a:r>
              <a:rPr lang="hr-HR" dirty="0" err="1" smtClean="0"/>
              <a:t>Svirčić</a:t>
            </a:r>
            <a:endParaRPr lang="hr-HR" dirty="0" smtClean="0"/>
          </a:p>
          <a:p>
            <a:r>
              <a:rPr lang="hr-HR" dirty="0" smtClean="0"/>
              <a:t>Krsto </a:t>
            </a:r>
            <a:r>
              <a:rPr lang="hr-HR" dirty="0" err="1" smtClean="0"/>
              <a:t>Dominković</a:t>
            </a:r>
            <a:endParaRPr lang="hr-HR" dirty="0" smtClean="0"/>
          </a:p>
          <a:p>
            <a:r>
              <a:rPr lang="hr-HR" dirty="0" smtClean="0"/>
              <a:t>Lucija Gajski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62373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9.12.2019.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584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Srpasta anemija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 smtClean="0">
                <a:latin typeface="+mj-lt"/>
              </a:rPr>
              <a:t>Bolest srpastih stanica </a:t>
            </a:r>
            <a:r>
              <a:rPr lang="hr-HR" sz="2400" dirty="0" smtClean="0">
                <a:latin typeface="+mj-lt"/>
              </a:rPr>
              <a:t>- </a:t>
            </a:r>
            <a:r>
              <a:rPr lang="vi-VN" sz="2400" dirty="0" smtClean="0">
                <a:latin typeface="+mj-lt"/>
              </a:rPr>
              <a:t>naslijeđeno stanje znakovito po crvenim krvnim stanicama u obliku srpa i kroničnoj hemolitičnoj anemij</a:t>
            </a:r>
            <a:r>
              <a:rPr lang="hr-HR" sz="2400" dirty="0" smtClean="0">
                <a:latin typeface="+mj-lt"/>
              </a:rPr>
              <a:t>i</a:t>
            </a:r>
            <a:endParaRPr lang="vi-VN" sz="2400" dirty="0" smtClean="0">
              <a:latin typeface="+mj-lt"/>
            </a:endParaRPr>
          </a:p>
          <a:p>
            <a:r>
              <a:rPr lang="vi-VN" sz="2400" dirty="0" smtClean="0">
                <a:latin typeface="+mj-lt"/>
              </a:rPr>
              <a:t>Bolest srpastih stanica zahvaća gotovo isključivo </a:t>
            </a:r>
            <a:r>
              <a:rPr lang="hr-HR" sz="2400" dirty="0" smtClean="0">
                <a:latin typeface="+mj-lt"/>
              </a:rPr>
              <a:t>ljude crne rase</a:t>
            </a:r>
            <a:endParaRPr lang="hr-HR" sz="2400" dirty="0">
              <a:latin typeface="+mj-lt"/>
            </a:endParaRPr>
          </a:p>
          <a:p>
            <a:pPr lvl="1"/>
            <a:r>
              <a:rPr lang="vi-VN" sz="2000" dirty="0" smtClean="0">
                <a:latin typeface="+mj-lt"/>
              </a:rPr>
              <a:t>Oko 10% </a:t>
            </a:r>
            <a:r>
              <a:rPr lang="hr-HR" sz="2000" dirty="0" smtClean="0">
                <a:latin typeface="+mj-lt"/>
              </a:rPr>
              <a:t>pripadnika crne rase</a:t>
            </a:r>
            <a:r>
              <a:rPr lang="vi-VN" sz="2000" dirty="0" smtClean="0">
                <a:latin typeface="+mj-lt"/>
              </a:rPr>
              <a:t> u Sjedinjenim Državama ima jedan gen za bolest srpastih stanica </a:t>
            </a:r>
            <a:r>
              <a:rPr lang="hr-HR" sz="2000" dirty="0" smtClean="0">
                <a:latin typeface="+mj-lt"/>
              </a:rPr>
              <a:t>(</a:t>
            </a:r>
            <a:r>
              <a:rPr lang="vi-VN" sz="2000" dirty="0" smtClean="0">
                <a:latin typeface="+mj-lt"/>
              </a:rPr>
              <a:t>ne razvijaju bolest srpastih stanica</a:t>
            </a:r>
            <a:r>
              <a:rPr lang="hr-HR" sz="2000" dirty="0" smtClean="0">
                <a:latin typeface="+mj-lt"/>
              </a:rPr>
              <a:t>)</a:t>
            </a:r>
            <a:endParaRPr lang="hr-HR" sz="2000" dirty="0">
              <a:latin typeface="+mj-lt"/>
            </a:endParaRPr>
          </a:p>
          <a:p>
            <a:pPr lvl="1"/>
            <a:r>
              <a:rPr lang="vi-VN" sz="2000" dirty="0" smtClean="0">
                <a:latin typeface="+mj-lt"/>
              </a:rPr>
              <a:t>Oko 0,3% ima dva gena; takvi razvijaju bolest</a:t>
            </a:r>
          </a:p>
          <a:p>
            <a:endParaRPr lang="vi-VN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829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r>
              <a:rPr lang="hr-HR" sz="2000" dirty="0" smtClean="0"/>
              <a:t>Kod bolesti srpastih stanica crvene krvne stanice sadrže nenormalni oblik hemoglobina koji smanjuje količinu kisika u stanicama, te uzrokuje da stanice poprime oblik polumjeseca ili srpa. </a:t>
            </a:r>
          </a:p>
          <a:p>
            <a:r>
              <a:rPr lang="hr-HR" sz="2000" dirty="0" smtClean="0"/>
              <a:t>Stanice u obliku srpa začepe i oštećuju najmanje krvne žile u slezeni, bubrezima, mozgu, kostima i drugim organima, smanjujući njihovu opskrbu kisikom. </a:t>
            </a:r>
          </a:p>
          <a:p>
            <a:pPr lvl="1"/>
            <a:r>
              <a:rPr lang="hr-HR" sz="1600" dirty="0" smtClean="0"/>
              <a:t>Budući da su te izobličene stanice krhke, lome se kako putuju krvnim žilama uzrokujući tešku anemiju, začepljenje protoka krvi, oštećenje organa i moguće smrt.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68960"/>
            <a:ext cx="2793651" cy="2793651"/>
          </a:xfrm>
          <a:prstGeom prst="rect">
            <a:avLst/>
          </a:prstGeom>
        </p:spPr>
      </p:pic>
      <p:pic>
        <p:nvPicPr>
          <p:cNvPr id="1026" name="Picture 2" descr="C:\Users\student\Desktop\anemij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89912"/>
            <a:ext cx="2686149" cy="302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90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Mutacija koja uzrokuje srpastu anemiju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38295"/>
            <a:ext cx="8261135" cy="5328592"/>
          </a:xfrm>
        </p:spPr>
        <p:txBody>
          <a:bodyPr>
            <a:normAutofit/>
          </a:bodyPr>
          <a:lstStyle/>
          <a:p>
            <a:endParaRPr lang="vi-VN" dirty="0" smtClean="0"/>
          </a:p>
          <a:p>
            <a:r>
              <a:rPr lang="hr-HR" dirty="0" smtClean="0"/>
              <a:t>unutar ljudske populacije, geni za proteinske lance hemoglobina pokazuju </a:t>
            </a:r>
            <a:r>
              <a:rPr lang="hr-HR" dirty="0"/>
              <a:t>m</a:t>
            </a:r>
            <a:r>
              <a:rPr lang="hr-HR" dirty="0" smtClean="0"/>
              <a:t>ale razlike zbog čega se niz aminokiselina hemoglobina malo razlučit od osobe do osobe</a:t>
            </a:r>
          </a:p>
          <a:p>
            <a:r>
              <a:rPr lang="hr-HR" dirty="0" smtClean="0"/>
              <a:t>većinom promijene ne utječu na funkciju proteina i ne primjećuju se </a:t>
            </a:r>
          </a:p>
          <a:p>
            <a:r>
              <a:rPr lang="hr-HR" dirty="0" smtClean="0"/>
              <a:t>u slučaju hemoglobina srpastih stanica, promijene u genima dovode do srpaste anemije</a:t>
            </a:r>
          </a:p>
          <a:p>
            <a:pPr lvl="1"/>
            <a:r>
              <a:rPr lang="hr-HR" dirty="0" smtClean="0"/>
              <a:t>u tom slučaju </a:t>
            </a:r>
            <a:r>
              <a:rPr lang="hr-HR" dirty="0" err="1" smtClean="0"/>
              <a:t>glutamat</a:t>
            </a:r>
            <a:r>
              <a:rPr lang="hr-HR" dirty="0" smtClean="0"/>
              <a:t> 6 u beta lancu zamijenjen je </a:t>
            </a:r>
            <a:r>
              <a:rPr lang="hr-HR" dirty="0" err="1" smtClean="0"/>
              <a:t>valinom</a:t>
            </a:r>
            <a:r>
              <a:rPr lang="hr-HR" dirty="0" smtClean="0"/>
              <a:t> što uzrokuje sljepljivanje </a:t>
            </a:r>
            <a:r>
              <a:rPr lang="hr-HR" dirty="0" err="1" smtClean="0"/>
              <a:t>deoksigeniranog</a:t>
            </a:r>
            <a:r>
              <a:rPr lang="hr-HR" dirty="0" smtClean="0"/>
              <a:t> oblika hemoglobina čime se stvaraju kruta vlakna hemoglobina unutar eritrocita</a:t>
            </a:r>
          </a:p>
          <a:p>
            <a:pPr lvl="1"/>
            <a:r>
              <a:rPr lang="hr-HR" dirty="0" smtClean="0"/>
              <a:t>takvi eritrociti oblika su slova C odnosno srpa zbog čega lako pucaju te to dovodi do gubitka hemoglobina</a:t>
            </a:r>
          </a:p>
          <a:p>
            <a:pPr lvl="1"/>
            <a:r>
              <a:rPr lang="hr-HR" dirty="0" smtClean="0"/>
              <a:t>PREDNOST: u takvim stanicama paraziti uzročnici malarije ne mogu preživjeti= rezistencija na malariju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62081"/>
            <a:ext cx="1785633" cy="178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35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53010"/>
            <a:ext cx="7416824" cy="5029534"/>
          </a:xfrm>
        </p:spPr>
      </p:pic>
      <p:sp>
        <p:nvSpPr>
          <p:cNvPr id="5" name="TextBox 4"/>
          <p:cNvSpPr txBox="1"/>
          <p:nvPr/>
        </p:nvSpPr>
        <p:spPr>
          <a:xfrm>
            <a:off x="2267744" y="4766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Žuto- </a:t>
            </a:r>
            <a:r>
              <a:rPr lang="hr-HR" dirty="0" err="1" smtClean="0"/>
              <a:t>glutamat</a:t>
            </a:r>
            <a:r>
              <a:rPr lang="hr-HR" dirty="0" smtClean="0"/>
              <a:t> </a:t>
            </a:r>
            <a:r>
              <a:rPr lang="hr-HR" dirty="0" err="1" smtClean="0"/>
              <a:t>zamijejen</a:t>
            </a:r>
            <a:r>
              <a:rPr lang="hr-HR" dirty="0" smtClean="0"/>
              <a:t> </a:t>
            </a:r>
            <a:r>
              <a:rPr lang="hr-HR" dirty="0" err="1" smtClean="0"/>
              <a:t>valinom</a:t>
            </a:r>
            <a:endParaRPr lang="hr-HR" dirty="0" smtClean="0"/>
          </a:p>
          <a:p>
            <a:r>
              <a:rPr lang="hr-HR" dirty="0" smtClean="0"/>
              <a:t>Plavo- </a:t>
            </a:r>
            <a:r>
              <a:rPr lang="hr-HR" dirty="0" err="1" smtClean="0"/>
              <a:t>hem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824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17471"/>
            <a:ext cx="3898776" cy="5505475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+mj-lt"/>
              </a:rPr>
              <a:t>O</a:t>
            </a:r>
            <a:r>
              <a:rPr lang="hr-HR" sz="2800" dirty="0" smtClean="0">
                <a:latin typeface="+mj-lt"/>
              </a:rPr>
              <a:t>vaj hemoglobin nastaje zbog neusklađenosti proizvodnje alfa i beta lanaca.</a:t>
            </a:r>
          </a:p>
          <a:p>
            <a:r>
              <a:rPr lang="hr-HR" sz="2800" dirty="0" smtClean="0">
                <a:latin typeface="+mj-lt"/>
              </a:rPr>
              <a:t>Da bi se proizveo normalan hemoglobin, trebamo jednaku proizvodnju oba lanca. </a:t>
            </a:r>
          </a:p>
          <a:p>
            <a:pPr marL="0" indent="0">
              <a:buNone/>
            </a:pPr>
            <a:endParaRPr lang="hr-HR" sz="2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4664"/>
            <a:ext cx="2592288" cy="57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Učestalost mutacije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5" y="2204864"/>
            <a:ext cx="9050875" cy="374441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53246" y="1721237"/>
            <a:ext cx="8990754" cy="12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85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</TotalTime>
  <Words>300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Anemija srpastih stanica</vt:lpstr>
      <vt:lpstr>Srpasta anemija</vt:lpstr>
      <vt:lpstr>PowerPoint Presentation</vt:lpstr>
      <vt:lpstr>Mutacija koja uzrokuje srpastu anemiju</vt:lpstr>
      <vt:lpstr>PowerPoint Presentation</vt:lpstr>
      <vt:lpstr>PowerPoint Presentation</vt:lpstr>
      <vt:lpstr>Učestalost mutacije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7</cp:revision>
  <dcterms:created xsi:type="dcterms:W3CDTF">2019-12-09T14:46:51Z</dcterms:created>
  <dcterms:modified xsi:type="dcterms:W3CDTF">2019-12-09T15:55:21Z</dcterms:modified>
</cp:coreProperties>
</file>