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5" r:id="rId6"/>
    <p:sldId id="266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4813-EA58-4D01-A7E9-B4C26FF76A97}" type="datetimeFigureOut">
              <a:rPr lang="hr-HR" smtClean="0"/>
              <a:pPr/>
              <a:t>29.1.2020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9730F-8581-40E7-8654-4E155BE740D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4813-EA58-4D01-A7E9-B4C26FF76A97}" type="datetimeFigureOut">
              <a:rPr lang="hr-HR" smtClean="0"/>
              <a:pPr/>
              <a:t>29.1.2020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730F-8581-40E7-8654-4E155BE740D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4813-EA58-4D01-A7E9-B4C26FF76A97}" type="datetimeFigureOut">
              <a:rPr lang="hr-HR" smtClean="0"/>
              <a:pPr/>
              <a:t>29.1.2020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730F-8581-40E7-8654-4E155BE740D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644813-EA58-4D01-A7E9-B4C26FF76A97}" type="datetimeFigureOut">
              <a:rPr lang="hr-HR" smtClean="0"/>
              <a:pPr/>
              <a:t>29.1.2020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E9730F-8581-40E7-8654-4E155BE740D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4813-EA58-4D01-A7E9-B4C26FF76A97}" type="datetimeFigureOut">
              <a:rPr lang="hr-HR" smtClean="0"/>
              <a:pPr/>
              <a:t>29.1.2020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730F-8581-40E7-8654-4E155BE740D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4813-EA58-4D01-A7E9-B4C26FF76A97}" type="datetimeFigureOut">
              <a:rPr lang="hr-HR" smtClean="0"/>
              <a:pPr/>
              <a:t>29.1.2020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730F-8581-40E7-8654-4E155BE740D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730F-8581-40E7-8654-4E155BE740D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4813-EA58-4D01-A7E9-B4C26FF76A97}" type="datetimeFigureOut">
              <a:rPr lang="hr-HR" smtClean="0"/>
              <a:pPr/>
              <a:t>29.1.2020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4813-EA58-4D01-A7E9-B4C26FF76A97}" type="datetimeFigureOut">
              <a:rPr lang="hr-HR" smtClean="0"/>
              <a:pPr/>
              <a:t>29.1.2020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730F-8581-40E7-8654-4E155BE740D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4813-EA58-4D01-A7E9-B4C26FF76A97}" type="datetimeFigureOut">
              <a:rPr lang="hr-HR" smtClean="0"/>
              <a:pPr/>
              <a:t>29.1.2020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730F-8581-40E7-8654-4E155BE740D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644813-EA58-4D01-A7E9-B4C26FF76A97}" type="datetimeFigureOut">
              <a:rPr lang="hr-HR" smtClean="0"/>
              <a:pPr/>
              <a:t>29.1.2020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E9730F-8581-40E7-8654-4E155BE740D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4813-EA58-4D01-A7E9-B4C26FF76A97}" type="datetimeFigureOut">
              <a:rPr lang="hr-HR" smtClean="0"/>
              <a:pPr/>
              <a:t>29.1.2020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9730F-8581-40E7-8654-4E155BE740D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644813-EA58-4D01-A7E9-B4C26FF76A97}" type="datetimeFigureOut">
              <a:rPr lang="hr-HR" smtClean="0"/>
              <a:pPr/>
              <a:t>29.1.2020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E9730F-8581-40E7-8654-4E155BE740D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Student: Mario Lazaneo</a:t>
            </a:r>
          </a:p>
          <a:p>
            <a:r>
              <a:rPr lang="hr-HR" dirty="0" smtClean="0"/>
              <a:t>Medicinski fakultet Rijeka</a:t>
            </a:r>
          </a:p>
          <a:p>
            <a:r>
              <a:rPr lang="hr-HR" dirty="0" smtClean="0"/>
              <a:t>Akademska godina: 2019./2020.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400" dirty="0" smtClean="0"/>
              <a:t>Etički aspekt: slučajno otkrivene patološke mutacije i genetsko inženjerstvo</a:t>
            </a:r>
            <a:endParaRPr lang="hr-HR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338936" cy="4785320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Pad cijene sekvenc</a:t>
            </a:r>
            <a:r>
              <a:rPr lang="hr-HR" dirty="0" smtClean="0"/>
              <a:t>i</a:t>
            </a:r>
            <a:r>
              <a:rPr lang="vi-VN" dirty="0" smtClean="0"/>
              <a:t>ranja, stvara mogućnost za korištenje u više medicinskih situacija</a:t>
            </a:r>
            <a:r>
              <a:rPr lang="hr-HR" dirty="0" smtClean="0"/>
              <a:t>(</a:t>
            </a:r>
            <a:r>
              <a:rPr lang="vi-VN" dirty="0" smtClean="0"/>
              <a:t>individualizacij</a:t>
            </a:r>
            <a:r>
              <a:rPr lang="hr-HR" dirty="0" smtClean="0"/>
              <a:t>a </a:t>
            </a:r>
            <a:r>
              <a:rPr lang="vi-VN" dirty="0" smtClean="0"/>
              <a:t>farmakogenomi</a:t>
            </a:r>
            <a:r>
              <a:rPr lang="hr-HR" dirty="0" smtClean="0"/>
              <a:t>ka).</a:t>
            </a:r>
            <a:r>
              <a:rPr lang="vi-VN" dirty="0" smtClean="0"/>
              <a:t> 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Čelni ljudi</a:t>
            </a:r>
            <a:r>
              <a:rPr lang="vi-VN" dirty="0" smtClean="0"/>
              <a:t> </a:t>
            </a:r>
            <a:r>
              <a:rPr lang="hr-HR" dirty="0" smtClean="0"/>
              <a:t>r</a:t>
            </a:r>
            <a:r>
              <a:rPr lang="vi-VN" dirty="0" smtClean="0"/>
              <a:t>adne </a:t>
            </a:r>
            <a:r>
              <a:rPr lang="hr-HR" dirty="0" smtClean="0"/>
              <a:t>skupine</a:t>
            </a:r>
            <a:r>
              <a:rPr lang="vi-VN" dirty="0" smtClean="0"/>
              <a:t> imenovani su 2011. godine</a:t>
            </a:r>
            <a:r>
              <a:rPr lang="hr-HR" dirty="0" smtClean="0"/>
              <a:t>, </a:t>
            </a:r>
            <a:r>
              <a:rPr lang="vi-VN" dirty="0" smtClean="0"/>
              <a:t>procjen</a:t>
            </a:r>
            <a:r>
              <a:rPr lang="hr-HR" dirty="0" smtClean="0"/>
              <a:t>a</a:t>
            </a:r>
            <a:r>
              <a:rPr lang="vi-VN" dirty="0" smtClean="0"/>
              <a:t> potrebe i načela koja će upravljati preporukama za analiziranje i izvještavanje slučajnih nalaza iz sekvenciranja u kliničkom kontekstu.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Radna skupina </a:t>
            </a:r>
            <a:r>
              <a:rPr lang="hr-HR" smtClean="0"/>
              <a:t>koristila politiku </a:t>
            </a:r>
            <a:r>
              <a:rPr lang="hr-HR" dirty="0" smtClean="0"/>
              <a:t>ACMG-a pod nazivom „Točke koje treba razmotriti u kliničkoj primjeni genomskog sekvenciranja“ kao polazište za svoje rasprave.  </a:t>
            </a:r>
          </a:p>
          <a:p>
            <a:endParaRPr lang="hr-HR" dirty="0" smtClean="0"/>
          </a:p>
          <a:p>
            <a:r>
              <a:rPr lang="hr-HR" dirty="0" smtClean="0"/>
              <a:t>Definicija kliničkog slijeda, opisuje indikacije za testiranje , smjernice o predtestnim razmatranjima, izvještavanju o rezultatima, problemima genetskog screeninga i razmatranju nakon ispitivanja. 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smtClean="0"/>
              <a:t>I</a:t>
            </a:r>
            <a:r>
              <a:rPr lang="hr-HR" sz="2400" smtClean="0"/>
              <a:t>zvještavanje </a:t>
            </a:r>
            <a:r>
              <a:rPr lang="hr-HR" sz="2400" dirty="0" smtClean="0"/>
              <a:t>o slučajnim nalazima u sekvenciranju kliničkih eksona i genoma</a:t>
            </a:r>
            <a:br>
              <a:rPr lang="hr-HR" sz="2400" dirty="0" smtClean="0"/>
            </a:br>
            <a:endParaRPr lang="hr-HR" sz="2400" dirty="0"/>
          </a:p>
        </p:txBody>
      </p:sp>
      <p:sp>
        <p:nvSpPr>
          <p:cNvPr id="5122" name="AutoShape 2" descr="Slikovni rezultat za sekvencira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00808"/>
            <a:ext cx="28803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482952" cy="4572000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P</a:t>
            </a:r>
            <a:r>
              <a:rPr lang="vi-VN" dirty="0" smtClean="0"/>
              <a:t>rijavljivanje slučajnih nalaza </a:t>
            </a:r>
            <a:r>
              <a:rPr lang="hr-HR" dirty="0" smtClean="0"/>
              <a:t>bi </a:t>
            </a:r>
            <a:r>
              <a:rPr lang="vi-VN" dirty="0" smtClean="0"/>
              <a:t>moglo imati medicinsku korist za pacijente i obitelji pacijenata koji su podvrgnuti kliničkom sekvenciranju. </a:t>
            </a:r>
            <a:endParaRPr lang="hr-HR" dirty="0" smtClean="0"/>
          </a:p>
          <a:p>
            <a:endParaRPr lang="hr-HR" dirty="0" smtClean="0"/>
          </a:p>
          <a:p>
            <a:r>
              <a:rPr lang="vi-VN" dirty="0" smtClean="0"/>
              <a:t>Radna skupina se oslanjala na kliničku prosudbu svojih članova.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K</a:t>
            </a:r>
            <a:r>
              <a:rPr lang="vi-VN" dirty="0" smtClean="0"/>
              <a:t>ad laboratorij procjenjuje gene za određene varijante,</a:t>
            </a:r>
            <a:r>
              <a:rPr lang="hr-HR" dirty="0" smtClean="0"/>
              <a:t> </a:t>
            </a:r>
            <a:r>
              <a:rPr lang="vi-VN" dirty="0" smtClean="0"/>
              <a:t>analiza možda nije tehnički jednaka ispitivanju tih gena kao primarnog nalaza.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Ne </a:t>
            </a:r>
            <a:r>
              <a:rPr lang="vi-VN" dirty="0" smtClean="0"/>
              <a:t>postoji jedinstvena baza podataka koja predstavlja toč</a:t>
            </a:r>
            <a:r>
              <a:rPr lang="hr-HR" dirty="0" smtClean="0"/>
              <a:t>an</a:t>
            </a:r>
            <a:r>
              <a:rPr lang="vi-VN" dirty="0" smtClean="0"/>
              <a:t> skup poznatih patogenih varijanti, ni</a:t>
            </a:r>
            <a:r>
              <a:rPr lang="hr-HR" dirty="0" smtClean="0"/>
              <a:t> </a:t>
            </a:r>
            <a:r>
              <a:rPr lang="vi-VN" dirty="0" smtClean="0"/>
              <a:t>automatizirani algoritam za identificiranje novih inačica koje udovoljavaju kriterijima patogenosti.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</a:t>
            </a:r>
            <a:r>
              <a:rPr lang="vi-VN" dirty="0" smtClean="0"/>
              <a:t>zvještaj za klinički indicirano sekvenciranje e</a:t>
            </a:r>
            <a:r>
              <a:rPr lang="hr-HR" dirty="0" smtClean="0"/>
              <a:t>kson</a:t>
            </a:r>
            <a:r>
              <a:rPr lang="vi-VN" dirty="0" smtClean="0"/>
              <a:t>a i genoma</a:t>
            </a:r>
            <a:r>
              <a:rPr lang="hr-HR" dirty="0" smtClean="0"/>
              <a:t> treba poslužiti radi određivanja</a:t>
            </a:r>
            <a:r>
              <a:rPr lang="vi-VN" dirty="0" smtClean="0"/>
              <a:t> obiteljsk</a:t>
            </a:r>
            <a:r>
              <a:rPr lang="hr-HR" dirty="0" smtClean="0"/>
              <a:t>e</a:t>
            </a:r>
            <a:r>
              <a:rPr lang="vi-VN" dirty="0" smtClean="0"/>
              <a:t> anamnez</a:t>
            </a:r>
            <a:r>
              <a:rPr lang="hr-HR" dirty="0" smtClean="0"/>
              <a:t>e</a:t>
            </a:r>
            <a:r>
              <a:rPr lang="vi-VN" dirty="0" smtClean="0"/>
              <a:t>, fizikaln</a:t>
            </a:r>
            <a:r>
              <a:rPr lang="hr-HR" dirty="0" smtClean="0"/>
              <a:t>og</a:t>
            </a:r>
            <a:r>
              <a:rPr lang="vi-VN" dirty="0" smtClean="0"/>
              <a:t> pregled</a:t>
            </a:r>
            <a:r>
              <a:rPr lang="hr-HR" dirty="0" smtClean="0"/>
              <a:t>a,</a:t>
            </a:r>
            <a:r>
              <a:rPr lang="vi-VN" dirty="0" smtClean="0"/>
              <a:t>laboratorijsk</a:t>
            </a:r>
            <a:r>
              <a:rPr lang="hr-HR" dirty="0" smtClean="0"/>
              <a:t>ih</a:t>
            </a:r>
            <a:r>
              <a:rPr lang="vi-VN" dirty="0" smtClean="0"/>
              <a:t> ispitivanja.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30243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626968" cy="4785320"/>
          </a:xfrm>
        </p:spPr>
        <p:txBody>
          <a:bodyPr>
            <a:normAutofit fontScale="55000" lnSpcReduction="20000"/>
          </a:bodyPr>
          <a:lstStyle/>
          <a:p>
            <a:r>
              <a:rPr lang="vi-VN" dirty="0" smtClean="0"/>
              <a:t>Slučajni nalazi se često identificiraju tijek</a:t>
            </a:r>
            <a:r>
              <a:rPr lang="hr-HR" dirty="0" smtClean="0"/>
              <a:t>om kliničke prakse, </a:t>
            </a:r>
            <a:r>
              <a:rPr lang="vi-VN" dirty="0" smtClean="0"/>
              <a:t>provedene da bi se odgovorilo na kliničko pitanje </a:t>
            </a:r>
            <a:r>
              <a:rPr lang="hr-HR" dirty="0" smtClean="0"/>
              <a:t>, k</a:t>
            </a:r>
            <a:r>
              <a:rPr lang="vi-VN" dirty="0" smtClean="0"/>
              <a:t>ada se pojave, kliničari moraju razmotriti njihov značaj  kako bi ponudili</a:t>
            </a:r>
            <a:r>
              <a:rPr lang="hr-HR" dirty="0" smtClean="0"/>
              <a:t> </a:t>
            </a:r>
            <a:r>
              <a:rPr lang="vi-VN" dirty="0" smtClean="0"/>
              <a:t>pacijentima</a:t>
            </a:r>
            <a:r>
              <a:rPr lang="hr-HR" dirty="0" smtClean="0"/>
              <a:t> informacije</a:t>
            </a:r>
            <a:r>
              <a:rPr lang="vi-VN" dirty="0" smtClean="0"/>
              <a:t> o njima.</a:t>
            </a:r>
          </a:p>
          <a:p>
            <a:endParaRPr lang="vi-VN" dirty="0" smtClean="0"/>
          </a:p>
          <a:p>
            <a:r>
              <a:rPr lang="vi-VN" dirty="0" smtClean="0"/>
              <a:t>Preporuke zahtijevaju </a:t>
            </a:r>
            <a:r>
              <a:rPr lang="hr-HR" dirty="0" smtClean="0"/>
              <a:t> </a:t>
            </a:r>
            <a:r>
              <a:rPr lang="vi-VN" dirty="0" smtClean="0"/>
              <a:t>analitičke napore, iznad </a:t>
            </a:r>
            <a:r>
              <a:rPr lang="hr-HR" dirty="0" smtClean="0"/>
              <a:t> </a:t>
            </a:r>
            <a:r>
              <a:rPr lang="vi-VN" dirty="0" smtClean="0"/>
              <a:t>onoga što je potrebno za odgovor na kliničko pitanje koje je potaknulo WGS / WES</a:t>
            </a:r>
            <a:r>
              <a:rPr lang="hr-HR" dirty="0" smtClean="0"/>
              <a:t>, reultati </a:t>
            </a:r>
            <a:r>
              <a:rPr lang="vi-VN" dirty="0" smtClean="0"/>
              <a:t>dodatne analize predstavljaju informacije koje pacijent ne traži.</a:t>
            </a:r>
          </a:p>
          <a:p>
            <a:endParaRPr lang="vi-VN" dirty="0" smtClean="0"/>
          </a:p>
          <a:p>
            <a:r>
              <a:rPr lang="hr-HR" dirty="0" smtClean="0"/>
              <a:t>P</a:t>
            </a:r>
            <a:r>
              <a:rPr lang="vi-VN" dirty="0" smtClean="0"/>
              <a:t>reporuke podržavaju odluku da se ne ispituju drugi geni. Među drugim genima neki su povezani s stanjima koja trenutno nemaju liječenje</a:t>
            </a:r>
            <a:r>
              <a:rPr lang="hr-HR" dirty="0" smtClean="0"/>
              <a:t>(A</a:t>
            </a:r>
            <a:r>
              <a:rPr lang="vi-VN" dirty="0" smtClean="0"/>
              <a:t>lzheimerov</a:t>
            </a:r>
            <a:r>
              <a:rPr lang="hr-HR" dirty="0" smtClean="0"/>
              <a:t>a </a:t>
            </a:r>
            <a:r>
              <a:rPr lang="vi-VN" dirty="0" smtClean="0"/>
              <a:t>bolest, hemokromatoz</a:t>
            </a:r>
            <a:r>
              <a:rPr lang="hr-HR" dirty="0" smtClean="0"/>
              <a:t>a).</a:t>
            </a:r>
            <a:endParaRPr lang="vi-VN" dirty="0" smtClean="0"/>
          </a:p>
          <a:p>
            <a:endParaRPr lang="vi-VN" dirty="0" smtClean="0"/>
          </a:p>
          <a:p>
            <a:r>
              <a:rPr lang="vi-VN" dirty="0" smtClean="0"/>
              <a:t>Selektivan pristup analizi WGS / WES je i mudar i potreban. S vremenom će ispitivanje sekvence DNK vjerojatno postajati sve automatizirano</a:t>
            </a:r>
            <a:r>
              <a:rPr lang="hr-HR" dirty="0" smtClean="0"/>
              <a:t>.</a:t>
            </a:r>
            <a:r>
              <a:rPr lang="vi-VN" dirty="0" smtClean="0"/>
              <a:t>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</a:t>
            </a:r>
            <a:r>
              <a:rPr lang="vi-VN" dirty="0" smtClean="0"/>
              <a:t>ostupak analize cijelog genoma </a:t>
            </a:r>
            <a:r>
              <a:rPr lang="hr-HR" dirty="0" smtClean="0"/>
              <a:t>s</a:t>
            </a:r>
            <a:r>
              <a:rPr lang="vi-VN" dirty="0" smtClean="0"/>
              <a:t>elektivan u budućnosti. </a:t>
            </a:r>
            <a:endParaRPr lang="hr-HR" dirty="0" smtClean="0"/>
          </a:p>
          <a:p>
            <a:endParaRPr lang="hr-HR" dirty="0" smtClean="0"/>
          </a:p>
          <a:p>
            <a:r>
              <a:rPr lang="vi-VN" dirty="0" smtClean="0"/>
              <a:t>Pokušaj potpune analize svih 20 000 gena i klinički značajnih nekodirajućih područja nije izvedivo,</a:t>
            </a:r>
            <a:r>
              <a:rPr lang="hr-HR" dirty="0" smtClean="0"/>
              <a:t>radi </a:t>
            </a:r>
            <a:r>
              <a:rPr lang="vi-VN" dirty="0" smtClean="0"/>
              <a:t>varijabilnost</a:t>
            </a:r>
            <a:r>
              <a:rPr lang="hr-HR" dirty="0" smtClean="0"/>
              <a:t>i</a:t>
            </a:r>
            <a:r>
              <a:rPr lang="vi-VN" dirty="0" smtClean="0"/>
              <a:t> kliničkog značaja i poteškoć</a:t>
            </a:r>
            <a:r>
              <a:rPr lang="hr-HR" dirty="0" smtClean="0"/>
              <a:t>a</a:t>
            </a:r>
            <a:r>
              <a:rPr lang="vi-VN" dirty="0" smtClean="0"/>
              <a:t> u tumačenju kliničkih implikacija za velik dio genoma. </a:t>
            </a:r>
          </a:p>
          <a:p>
            <a:endParaRPr lang="vi-VN" dirty="0" smtClean="0"/>
          </a:p>
          <a:p>
            <a:endParaRPr lang="vi-VN" dirty="0" smtClean="0"/>
          </a:p>
          <a:p>
            <a:endParaRPr lang="vi-V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Osnovni elementi preporuka ACMG-a</a:t>
            </a:r>
            <a:endParaRPr lang="hr-HR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628800"/>
            <a:ext cx="257557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21088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56792"/>
            <a:ext cx="5770984" cy="4572000"/>
          </a:xfrm>
        </p:spPr>
        <p:txBody>
          <a:bodyPr>
            <a:normAutofit fontScale="62500" lnSpcReduction="20000"/>
          </a:bodyPr>
          <a:lstStyle/>
          <a:p>
            <a:r>
              <a:rPr lang="vi-VN" dirty="0" smtClean="0"/>
              <a:t>Medicinski genetičari pružaju dijagnozu, savjetovanje, </a:t>
            </a:r>
            <a:r>
              <a:rPr lang="hr-HR" dirty="0" smtClean="0"/>
              <a:t>l</a:t>
            </a:r>
            <a:r>
              <a:rPr lang="vi-VN" dirty="0" smtClean="0"/>
              <a:t>iječenje za pojedince </a:t>
            </a:r>
            <a:r>
              <a:rPr lang="hr-HR" dirty="0" smtClean="0"/>
              <a:t>ili</a:t>
            </a:r>
            <a:r>
              <a:rPr lang="vi-VN" dirty="0" smtClean="0"/>
              <a:t> obitelji pogođene genetskim poremećajima.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</a:t>
            </a:r>
            <a:r>
              <a:rPr lang="vi-VN" dirty="0" smtClean="0"/>
              <a:t>osljedica genetskih varijacija u rasponu od gubitka čitavih kromosoma do promjena koje uključuju samo jedan par baza DN</a:t>
            </a:r>
            <a:r>
              <a:rPr lang="hr-HR" dirty="0" smtClean="0"/>
              <a:t>A</a:t>
            </a:r>
            <a:r>
              <a:rPr lang="vi-VN" dirty="0" smtClean="0"/>
              <a:t>. </a:t>
            </a:r>
            <a:endParaRPr lang="hr-HR" dirty="0" smtClean="0"/>
          </a:p>
          <a:p>
            <a:endParaRPr lang="hr-HR" dirty="0" smtClean="0"/>
          </a:p>
          <a:p>
            <a:r>
              <a:rPr lang="vi-VN" dirty="0" smtClean="0"/>
              <a:t>Mogućnosti liječenja obično uključuju nadzor komplikacija, operaciju, upravljanje prehranom, lijekove</a:t>
            </a:r>
            <a:r>
              <a:rPr lang="hr-HR" dirty="0" smtClean="0"/>
              <a:t>, </a:t>
            </a:r>
            <a:r>
              <a:rPr lang="vi-VN" dirty="0" smtClean="0"/>
              <a:t>gensku nadomjesnu terapiju.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M</a:t>
            </a:r>
            <a:r>
              <a:rPr lang="vi-VN" dirty="0" smtClean="0"/>
              <a:t>o</a:t>
            </a:r>
            <a:r>
              <a:rPr lang="hr-HR" dirty="0" smtClean="0"/>
              <a:t>gućnost promjene</a:t>
            </a:r>
            <a:r>
              <a:rPr lang="vi-VN" dirty="0" smtClean="0"/>
              <a:t> genetsk</a:t>
            </a:r>
            <a:r>
              <a:rPr lang="hr-HR" dirty="0" smtClean="0"/>
              <a:t>og</a:t>
            </a:r>
            <a:r>
              <a:rPr lang="vi-VN" dirty="0" smtClean="0"/>
              <a:t> kod</a:t>
            </a:r>
            <a:r>
              <a:rPr lang="hr-HR" dirty="0" smtClean="0"/>
              <a:t>a</a:t>
            </a:r>
            <a:r>
              <a:rPr lang="vi-VN" dirty="0" smtClean="0"/>
              <a:t> kod oboljelog pojedinca kako bi se ublaži</a:t>
            </a:r>
            <a:r>
              <a:rPr lang="hr-HR" dirty="0" smtClean="0"/>
              <a:t>o razvoj bolesti, </a:t>
            </a:r>
            <a:r>
              <a:rPr lang="vi-VN" dirty="0" smtClean="0"/>
              <a:t>u somatskim stanicama da bi se vratila funkcija na </a:t>
            </a:r>
            <a:r>
              <a:rPr lang="hr-HR" dirty="0" smtClean="0"/>
              <a:t>razinu</a:t>
            </a:r>
            <a:r>
              <a:rPr lang="vi-VN" dirty="0" smtClean="0"/>
              <a:t> tkiva. </a:t>
            </a:r>
            <a:endParaRPr lang="hr-HR" dirty="0" smtClean="0"/>
          </a:p>
          <a:p>
            <a:endParaRPr lang="hr-HR" dirty="0" smtClean="0"/>
          </a:p>
          <a:p>
            <a:r>
              <a:rPr lang="vi-VN" dirty="0" smtClean="0"/>
              <a:t>CRISPR / Cas9 je </a:t>
            </a:r>
            <a:r>
              <a:rPr lang="hr-HR" dirty="0" smtClean="0"/>
              <a:t>RNA </a:t>
            </a:r>
            <a:r>
              <a:rPr lang="vi-VN" dirty="0" smtClean="0"/>
              <a:t>nukleozni sustav</a:t>
            </a:r>
            <a:r>
              <a:rPr lang="hr-HR" dirty="0" smtClean="0"/>
              <a:t>, </a:t>
            </a:r>
            <a:r>
              <a:rPr lang="vi-VN" dirty="0" smtClean="0"/>
              <a:t>bakterijskog podrijetla</a:t>
            </a:r>
            <a:r>
              <a:rPr lang="hr-HR" dirty="0" smtClean="0"/>
              <a:t>,</a:t>
            </a:r>
            <a:r>
              <a:rPr lang="vi-VN" dirty="0" smtClean="0"/>
              <a:t> cilja</a:t>
            </a:r>
            <a:r>
              <a:rPr lang="hr-HR" dirty="0" smtClean="0"/>
              <a:t>nje</a:t>
            </a:r>
            <a:r>
              <a:rPr lang="vi-VN" dirty="0" smtClean="0"/>
              <a:t> specifičn</a:t>
            </a:r>
            <a:r>
              <a:rPr lang="hr-HR" dirty="0" smtClean="0"/>
              <a:t>e</a:t>
            </a:r>
            <a:r>
              <a:rPr lang="vi-VN" dirty="0" smtClean="0"/>
              <a:t> sekvenc</a:t>
            </a:r>
            <a:r>
              <a:rPr lang="hr-HR" dirty="0" smtClean="0"/>
              <a:t>e</a:t>
            </a:r>
            <a:r>
              <a:rPr lang="vi-VN" dirty="0" smtClean="0"/>
              <a:t> u genomu gdje protein Cas9 uzrokuje precizan dvostruk</a:t>
            </a:r>
            <a:r>
              <a:rPr lang="hr-HR" dirty="0" smtClean="0"/>
              <a:t>i lom</a:t>
            </a:r>
            <a:r>
              <a:rPr lang="vi-VN" dirty="0" smtClean="0"/>
              <a:t> lanca. </a:t>
            </a: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rmAutofit/>
          </a:bodyPr>
          <a:lstStyle/>
          <a:p>
            <a:r>
              <a:rPr lang="vi-VN" dirty="0" smtClean="0"/>
              <a:t>Uređivanje genoma u kliničkoj genetici</a:t>
            </a:r>
            <a:endParaRPr lang="hr-HR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72816"/>
            <a:ext cx="30963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5987008" cy="4857328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None/>
            </a:pPr>
            <a:r>
              <a:rPr lang="hr-HR" b="1" dirty="0" smtClean="0"/>
              <a:t>1.) </a:t>
            </a:r>
            <a:r>
              <a:rPr lang="vi-VN" b="1" dirty="0" smtClean="0"/>
              <a:t>ACMG pozdravlja istraživačke primjene tehnologija uređivanja genoma, u razvoju </a:t>
            </a:r>
            <a:endParaRPr lang="hr-HR" b="1" dirty="0" smtClean="0"/>
          </a:p>
          <a:p>
            <a:pPr marL="514350" indent="-514350">
              <a:buNone/>
            </a:pPr>
            <a:r>
              <a:rPr lang="vi-VN" b="1" dirty="0" smtClean="0"/>
              <a:t>modela bolesti i proučavanju mehanizama bolesti.</a:t>
            </a:r>
            <a:r>
              <a:rPr lang="vi-VN" dirty="0" smtClean="0"/>
              <a:t> 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T</a:t>
            </a:r>
            <a:r>
              <a:rPr lang="vi-VN" dirty="0" smtClean="0"/>
              <a:t>renutna ograničenja u ovim tehnologijama - poput učinaka izvan cilja - moraju se prevladati prije bilo koje kliničke primjene.</a:t>
            </a:r>
          </a:p>
          <a:p>
            <a:endParaRPr lang="vi-VN" dirty="0" smtClean="0"/>
          </a:p>
          <a:p>
            <a:pPr>
              <a:buNone/>
            </a:pPr>
            <a:r>
              <a:rPr lang="vi-VN" b="1" dirty="0" smtClean="0"/>
              <a:t>2. Primjena tehnologija uređivanja genoma nudi obećavajuće liječenje pojedinaca s</a:t>
            </a:r>
            <a:r>
              <a:rPr lang="hr-HR" b="1" dirty="0" smtClean="0"/>
              <a:t> </a:t>
            </a:r>
          </a:p>
          <a:p>
            <a:pPr>
              <a:buNone/>
            </a:pPr>
            <a:r>
              <a:rPr lang="vi-VN" b="1" dirty="0" smtClean="0"/>
              <a:t>poremećajima zbog varijacija jednog gena koje primarno utječu na specifična tkiva, </a:t>
            </a:r>
            <a:endParaRPr lang="hr-HR" b="1" dirty="0" smtClean="0"/>
          </a:p>
          <a:p>
            <a:pPr>
              <a:buNone/>
            </a:pPr>
            <a:r>
              <a:rPr lang="vi-VN" b="1" dirty="0" smtClean="0"/>
              <a:t>poput jetrenih ili krvnih stanica</a:t>
            </a:r>
            <a:r>
              <a:rPr lang="hr-HR" b="1" dirty="0" smtClean="0"/>
              <a:t>.</a:t>
            </a:r>
          </a:p>
          <a:p>
            <a:pPr>
              <a:buNone/>
            </a:pPr>
            <a:endParaRPr lang="hr-HR" b="1" dirty="0" smtClean="0"/>
          </a:p>
          <a:p>
            <a:r>
              <a:rPr lang="vi-VN" dirty="0" smtClean="0"/>
              <a:t>Temeljna patogena varijanta ispravljena je na oblik koji neće biti patogen.</a:t>
            </a:r>
          </a:p>
          <a:p>
            <a:endParaRPr lang="vi-VN" dirty="0" smtClean="0"/>
          </a:p>
          <a:p>
            <a:r>
              <a:rPr lang="vi-VN" dirty="0" smtClean="0"/>
              <a:t>Tretirane stanice nemaju epigenetske tragove koji će rezultirati nenormalnom funkcijom ako se presađuju natrag pojedincu.</a:t>
            </a:r>
          </a:p>
          <a:p>
            <a:endParaRPr lang="vi-VN" dirty="0" smtClean="0"/>
          </a:p>
          <a:p>
            <a:pPr>
              <a:buNone/>
            </a:pPr>
            <a:r>
              <a:rPr lang="vi-VN" b="1" dirty="0" smtClean="0"/>
              <a:t>3. Primjena uređivanja genoma na razini embrija izaziva mnoge tehničke i etičke </a:t>
            </a:r>
            <a:endParaRPr lang="hr-HR" b="1" dirty="0" smtClean="0"/>
          </a:p>
          <a:p>
            <a:pPr>
              <a:buNone/>
            </a:pPr>
            <a:r>
              <a:rPr lang="vi-VN" b="1" dirty="0" smtClean="0"/>
              <a:t>probleme</a:t>
            </a:r>
          </a:p>
          <a:p>
            <a:endParaRPr lang="vi-VN" dirty="0" smtClean="0"/>
          </a:p>
          <a:p>
            <a:r>
              <a:rPr lang="vi-VN" dirty="0" smtClean="0"/>
              <a:t>Rizik od ciljanih učinaka uređivanja genoma može imati</a:t>
            </a:r>
            <a:r>
              <a:rPr lang="hr-HR" dirty="0" smtClean="0"/>
              <a:t> </a:t>
            </a:r>
            <a:r>
              <a:rPr lang="vi-VN" dirty="0" smtClean="0"/>
              <a:t>posljedice za embrij, potencijalni štetni učinci mogli bi imati posljedice</a:t>
            </a:r>
            <a:r>
              <a:rPr lang="hr-HR" dirty="0" smtClean="0"/>
              <a:t> u sljedećim generacijama</a:t>
            </a:r>
            <a:r>
              <a:rPr lang="vi-VN" dirty="0" smtClean="0"/>
              <a:t> koje bi potraja</a:t>
            </a:r>
            <a:r>
              <a:rPr lang="hr-HR" dirty="0" smtClean="0"/>
              <a:t>le</a:t>
            </a:r>
            <a:r>
              <a:rPr lang="vi-VN" dirty="0" smtClean="0"/>
              <a:t> godinama.</a:t>
            </a:r>
          </a:p>
          <a:p>
            <a:pPr>
              <a:buNone/>
            </a:pPr>
            <a:endParaRPr lang="vi-V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Odluke</a:t>
            </a:r>
            <a:endParaRPr lang="hr-HR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996952"/>
            <a:ext cx="24482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likovni rezultat za uređivanje gen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4664"/>
            <a:ext cx="2232248" cy="165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404</TotalTime>
  <Words>670</Words>
  <Application>Microsoft Office PowerPoint</Application>
  <PresentationFormat>On-screen Show (4:3)</PresentationFormat>
  <Paragraphs>62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Etički aspekt: slučajno otkrivene patološke mutacije i genetsko inženjerstvo</vt:lpstr>
      <vt:lpstr>Izvještavanje o slučajnim nalazima u sekvenciranju kliničkih eksona i genoma </vt:lpstr>
      <vt:lpstr>Slide 3</vt:lpstr>
      <vt:lpstr>Osnovni elementi preporuka ACMG-a</vt:lpstr>
      <vt:lpstr>Uređivanje genoma u kliničkoj genetici</vt:lpstr>
      <vt:lpstr>Odluke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Racunalo</dc:creator>
  <cp:lastModifiedBy>Racunalo</cp:lastModifiedBy>
  <cp:revision>37</cp:revision>
  <dcterms:created xsi:type="dcterms:W3CDTF">2020-01-28T20:48:28Z</dcterms:created>
  <dcterms:modified xsi:type="dcterms:W3CDTF">2020-01-29T10:11:43Z</dcterms:modified>
</cp:coreProperties>
</file>