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D93871-1C70-4B4E-82C0-A1F8DAB97151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2688D6-F614-4854-8E28-81D0C0ABCCE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Dora </a:t>
            </a:r>
            <a:r>
              <a:rPr lang="hr-HR" dirty="0" err="1" smtClean="0"/>
              <a:t>Derniković</a:t>
            </a:r>
            <a:endParaRPr lang="hr-HR" dirty="0" smtClean="0"/>
          </a:p>
          <a:p>
            <a:r>
              <a:rPr lang="hr-HR" dirty="0" smtClean="0"/>
              <a:t>Mate </a:t>
            </a:r>
            <a:r>
              <a:rPr lang="hr-HR" dirty="0" err="1" smtClean="0"/>
              <a:t>Svirčić</a:t>
            </a:r>
            <a:endParaRPr lang="hr-HR" dirty="0" smtClean="0"/>
          </a:p>
          <a:p>
            <a:r>
              <a:rPr lang="hr-HR" dirty="0" smtClean="0"/>
              <a:t>17. siječnja 2020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Sekvenciranje</a:t>
            </a:r>
            <a:r>
              <a:rPr lang="hr-HR" dirty="0"/>
              <a:t> panela gena</a:t>
            </a:r>
          </a:p>
        </p:txBody>
      </p:sp>
    </p:spTree>
    <p:extLst>
      <p:ext uri="{BB962C8B-B14F-4D97-AF65-F5344CB8AC3E}">
        <p14:creationId xmlns:p14="http://schemas.microsoft.com/office/powerpoint/2010/main" val="388695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Multigenski</a:t>
            </a:r>
            <a:r>
              <a:rPr lang="hr-HR" dirty="0" smtClean="0"/>
              <a:t> paneli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V</a:t>
            </a:r>
            <a:r>
              <a:rPr lang="hr-HR" dirty="0" smtClean="0"/>
              <a:t>iše gena može odrediti jedan fenotip i jedan genski poremećaj</a:t>
            </a:r>
          </a:p>
          <a:p>
            <a:r>
              <a:rPr lang="hr-HR" dirty="0" smtClean="0"/>
              <a:t>Široka klinička uporaba panela</a:t>
            </a:r>
          </a:p>
          <a:p>
            <a:r>
              <a:rPr lang="hr-HR" dirty="0" smtClean="0"/>
              <a:t>analiza sekvenci, brisanje sekvenci, </a:t>
            </a:r>
            <a:r>
              <a:rPr lang="hr-HR" dirty="0" err="1" smtClean="0"/>
              <a:t>umnožavanje..</a:t>
            </a:r>
            <a:r>
              <a:rPr lang="hr-HR" dirty="0" smtClean="0"/>
              <a:t>.</a:t>
            </a:r>
          </a:p>
          <a:p>
            <a:r>
              <a:rPr lang="hr-HR" dirty="0" smtClean="0"/>
              <a:t>Dvije vrste: s police i prilagođeni dizajn</a:t>
            </a:r>
          </a:p>
          <a:p>
            <a:r>
              <a:rPr lang="hr-HR" dirty="0" smtClean="0"/>
              <a:t>Tehnologija ista kao i kod </a:t>
            </a:r>
            <a:r>
              <a:rPr lang="hr-HR" dirty="0" err="1" smtClean="0"/>
              <a:t>sekvenciranja</a:t>
            </a:r>
            <a:r>
              <a:rPr lang="hr-HR" dirty="0" smtClean="0"/>
              <a:t> </a:t>
            </a:r>
            <a:r>
              <a:rPr lang="hr-HR" smtClean="0"/>
              <a:t>cijelog genoma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69160"/>
            <a:ext cx="3601408" cy="1468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0052"/>
            <a:ext cx="4044328" cy="10801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941167"/>
            <a:ext cx="3816424" cy="143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Što nam govori NGS bazirani panel genski test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Najuspješniji za </a:t>
            </a:r>
            <a:r>
              <a:rPr lang="hr-HR" dirty="0" err="1" smtClean="0"/>
              <a:t>adenokarcinom</a:t>
            </a:r>
            <a:r>
              <a:rPr lang="hr-HR" dirty="0" smtClean="0"/>
              <a:t> pluća u kojem više gena nosi mutacije</a:t>
            </a:r>
          </a:p>
          <a:p>
            <a:r>
              <a:rPr lang="hr-HR" dirty="0" smtClean="0"/>
              <a:t>Takvi geni se mogu locirati i u solidnim tumorima</a:t>
            </a:r>
          </a:p>
          <a:p>
            <a:r>
              <a:rPr lang="hr-HR" dirty="0" smtClean="0"/>
              <a:t>Efektivno za pronalaženje specifične populacije za određeno liječenje</a:t>
            </a:r>
          </a:p>
          <a:p>
            <a:r>
              <a:rPr lang="hr-HR" dirty="0" smtClean="0"/>
              <a:t>Možemo uz pronalaženje ciljanih gena pronaći i mutacije odgovorne za otpornost na lijekove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797152"/>
            <a:ext cx="5616624" cy="179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Ponude panel-genskih analiza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više od 14 medicinskih specijalizacija u oko 220 panela</a:t>
            </a:r>
          </a:p>
          <a:p>
            <a:r>
              <a:rPr lang="hr-HR" dirty="0" smtClean="0"/>
              <a:t>3000 klinički bitnih gena, 2000 poznatih bolesti</a:t>
            </a:r>
          </a:p>
          <a:p>
            <a:r>
              <a:rPr lang="hr-HR" dirty="0" smtClean="0"/>
              <a:t>visoka kvaliteta analize</a:t>
            </a:r>
          </a:p>
          <a:p>
            <a:r>
              <a:rPr lang="hr-HR" dirty="0" smtClean="0"/>
              <a:t>Kardiologija, dermatologija, </a:t>
            </a:r>
            <a:r>
              <a:rPr lang="hr-HR" dirty="0" err="1" smtClean="0"/>
              <a:t>nefrologija</a:t>
            </a:r>
            <a:r>
              <a:rPr lang="hr-HR" dirty="0" smtClean="0"/>
              <a:t>, neurologija, </a:t>
            </a:r>
            <a:r>
              <a:rPr lang="hr-HR" dirty="0" err="1" smtClean="0"/>
              <a:t>hematologija..</a:t>
            </a:r>
            <a:r>
              <a:rPr lang="hr-HR" dirty="0" smtClean="0"/>
              <a:t>.</a:t>
            </a:r>
          </a:p>
          <a:p>
            <a:r>
              <a:rPr lang="hr-HR" dirty="0" smtClean="0"/>
              <a:t>EGFR, ROS1, ALK geni karakteristične mutacije u </a:t>
            </a:r>
            <a:r>
              <a:rPr lang="hr-HR" dirty="0" err="1" smtClean="0"/>
              <a:t>adenokarcinomu</a:t>
            </a:r>
            <a:r>
              <a:rPr lang="hr-HR" dirty="0" smtClean="0"/>
              <a:t> pluća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3720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Dostupnost i cijena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Prije 10 godina, cijena </a:t>
            </a:r>
            <a:r>
              <a:rPr lang="hr-HR" dirty="0" err="1"/>
              <a:t>sekvenciranja</a:t>
            </a:r>
            <a:r>
              <a:rPr lang="hr-HR" dirty="0"/>
              <a:t> cjelokupnog genoma iznosila je 1.000.000 dolara</a:t>
            </a:r>
            <a:r>
              <a:rPr lang="hr-HR" dirty="0" smtClean="0"/>
              <a:t>!</a:t>
            </a:r>
          </a:p>
          <a:p>
            <a:r>
              <a:rPr lang="hr-HR" dirty="0"/>
              <a:t>Prije nekoliko godina objavljeno je da cijena </a:t>
            </a:r>
            <a:r>
              <a:rPr lang="hr-HR" dirty="0" err="1"/>
              <a:t>sekvenciranja</a:t>
            </a:r>
            <a:r>
              <a:rPr lang="hr-HR" dirty="0"/>
              <a:t> iznosi nešto više od 1.000 </a:t>
            </a:r>
            <a:r>
              <a:rPr lang="hr-HR" dirty="0" smtClean="0"/>
              <a:t>dolara.</a:t>
            </a:r>
          </a:p>
          <a:p>
            <a:r>
              <a:rPr lang="pl-PL" dirty="0" err="1" smtClean="0"/>
              <a:t>Danas</a:t>
            </a:r>
            <a:r>
              <a:rPr lang="pl-PL" dirty="0" smtClean="0"/>
              <a:t> </a:t>
            </a:r>
            <a:r>
              <a:rPr lang="pl-PL" dirty="0"/>
              <a:t>je ta </a:t>
            </a:r>
            <a:r>
              <a:rPr lang="pl-PL" dirty="0" err="1"/>
              <a:t>cijena</a:t>
            </a:r>
            <a:r>
              <a:rPr lang="pl-PL" dirty="0"/>
              <a:t> </a:t>
            </a:r>
            <a:r>
              <a:rPr lang="pl-PL" dirty="0" err="1"/>
              <a:t>ispod</a:t>
            </a:r>
            <a:r>
              <a:rPr lang="pl-PL" dirty="0"/>
              <a:t> </a:t>
            </a:r>
            <a:r>
              <a:rPr lang="pl-PL" dirty="0" err="1"/>
              <a:t>magičnog</a:t>
            </a:r>
            <a:r>
              <a:rPr lang="pl-PL" dirty="0"/>
              <a:t> </a:t>
            </a:r>
            <a:r>
              <a:rPr lang="pl-PL" dirty="0" err="1"/>
              <a:t>broja</a:t>
            </a:r>
            <a:r>
              <a:rPr lang="pl-PL" dirty="0"/>
              <a:t> od 1.000 </a:t>
            </a:r>
            <a:r>
              <a:rPr lang="pl-PL" dirty="0" smtClean="0"/>
              <a:t>dolara.</a:t>
            </a:r>
          </a:p>
          <a:p>
            <a:r>
              <a:rPr lang="pl-PL" dirty="0" err="1" smtClean="0"/>
              <a:t>Danas</a:t>
            </a:r>
            <a:r>
              <a:rPr lang="pl-PL" dirty="0" smtClean="0"/>
              <a:t> je to </a:t>
            </a:r>
            <a:r>
              <a:rPr lang="pl-PL" dirty="0" err="1" smtClean="0"/>
              <a:t>pitanje</a:t>
            </a:r>
            <a:r>
              <a:rPr lang="pl-PL" dirty="0" smtClean="0"/>
              <a:t> </a:t>
            </a:r>
            <a:r>
              <a:rPr lang="pl-PL" dirty="0" err="1" smtClean="0"/>
              <a:t>budući</a:t>
            </a:r>
            <a:r>
              <a:rPr lang="pl-PL" dirty="0" smtClean="0"/>
              <a:t> da </a:t>
            </a:r>
            <a:r>
              <a:rPr lang="pl-PL" dirty="0" err="1" smtClean="0"/>
              <a:t>ako</a:t>
            </a:r>
            <a:r>
              <a:rPr lang="pl-PL" dirty="0" smtClean="0"/>
              <a:t> </a:t>
            </a:r>
            <a:r>
              <a:rPr lang="pl-PL" dirty="0" err="1" smtClean="0"/>
              <a:t>se</a:t>
            </a:r>
            <a:r>
              <a:rPr lang="pl-PL" dirty="0" smtClean="0"/>
              <a:t> </a:t>
            </a:r>
            <a:r>
              <a:rPr lang="pl-PL" dirty="0" err="1" smtClean="0"/>
              <a:t>ne</a:t>
            </a:r>
            <a:r>
              <a:rPr lang="pl-PL" dirty="0" smtClean="0"/>
              <a:t> </a:t>
            </a:r>
            <a:r>
              <a:rPr lang="pl-PL" dirty="0" err="1" smtClean="0"/>
              <a:t>pogodi</a:t>
            </a:r>
            <a:r>
              <a:rPr lang="pl-PL" dirty="0" smtClean="0"/>
              <a:t> </a:t>
            </a:r>
            <a:r>
              <a:rPr lang="pl-PL" dirty="0" err="1" smtClean="0"/>
              <a:t>pravi</a:t>
            </a:r>
            <a:r>
              <a:rPr lang="pl-PL" dirty="0" smtClean="0"/>
              <a:t> panel da je </a:t>
            </a:r>
            <a:r>
              <a:rPr lang="pl-PL" dirty="0" err="1" smtClean="0"/>
              <a:t>cijena</a:t>
            </a:r>
            <a:r>
              <a:rPr lang="pl-PL" dirty="0" smtClean="0"/>
              <a:t> </a:t>
            </a:r>
            <a:r>
              <a:rPr lang="pl-PL" dirty="0" err="1" smtClean="0"/>
              <a:t>ponavljanja</a:t>
            </a:r>
            <a:r>
              <a:rPr lang="pl-PL" dirty="0" smtClean="0"/>
              <a:t> jednaka </a:t>
            </a:r>
            <a:r>
              <a:rPr lang="pl-PL" dirty="0" err="1" smtClean="0"/>
              <a:t>sekvenciranju</a:t>
            </a:r>
            <a:r>
              <a:rPr lang="pl-PL" dirty="0" smtClean="0"/>
              <a:t> </a:t>
            </a:r>
            <a:r>
              <a:rPr lang="pl-PL" dirty="0" err="1" smtClean="0"/>
              <a:t>cjeloga</a:t>
            </a:r>
            <a:r>
              <a:rPr lang="pl-PL" dirty="0" smtClean="0"/>
              <a:t> </a:t>
            </a:r>
            <a:r>
              <a:rPr lang="pl-PL" dirty="0" err="1" smtClean="0"/>
              <a:t>genoma</a:t>
            </a:r>
            <a:r>
              <a:rPr lang="pl-PL" dirty="0" smtClean="0"/>
              <a:t>, </a:t>
            </a:r>
            <a:r>
              <a:rPr lang="pl-PL" dirty="0" err="1" smtClean="0"/>
              <a:t>stoga</a:t>
            </a:r>
            <a:r>
              <a:rPr lang="pl-PL" dirty="0" smtClean="0"/>
              <a:t> je </a:t>
            </a:r>
            <a:r>
              <a:rPr lang="pl-PL" dirty="0" err="1" smtClean="0"/>
              <a:t>pitanje</a:t>
            </a:r>
            <a:r>
              <a:rPr lang="pl-PL" dirty="0" smtClean="0"/>
              <a:t> </a:t>
            </a:r>
            <a:r>
              <a:rPr lang="pl-PL" dirty="0" err="1" smtClean="0"/>
              <a:t>treba</a:t>
            </a:r>
            <a:r>
              <a:rPr lang="pl-PL" dirty="0" smtClean="0"/>
              <a:t> li je </a:t>
            </a:r>
            <a:r>
              <a:rPr lang="pl-PL" dirty="0" err="1" smtClean="0"/>
              <a:t>uopće</a:t>
            </a:r>
            <a:r>
              <a:rPr lang="pl-PL" dirty="0" smtClean="0"/>
              <a:t> </a:t>
            </a:r>
            <a:r>
              <a:rPr lang="pl-PL" dirty="0" err="1" smtClean="0"/>
              <a:t>raditi</a:t>
            </a:r>
            <a:r>
              <a:rPr lang="pl-PL" dirty="0" smtClean="0"/>
              <a:t>.</a:t>
            </a:r>
          </a:p>
          <a:p>
            <a:r>
              <a:rPr lang="pl-PL" dirty="0" smtClean="0"/>
              <a:t>U </a:t>
            </a:r>
            <a:r>
              <a:rPr lang="pl-PL" dirty="0" err="1" smtClean="0"/>
              <a:t>Hrvatskoj</a:t>
            </a:r>
            <a:r>
              <a:rPr lang="pl-PL" dirty="0" smtClean="0"/>
              <a:t> je na </a:t>
            </a:r>
            <a:r>
              <a:rPr lang="pl-PL" dirty="0" err="1" smtClean="0"/>
              <a:t>nekoliko</a:t>
            </a:r>
            <a:r>
              <a:rPr lang="pl-PL" dirty="0" smtClean="0"/>
              <a:t> </a:t>
            </a:r>
            <a:r>
              <a:rPr lang="pl-PL" dirty="0" err="1" smtClean="0"/>
              <a:t>mjesta</a:t>
            </a:r>
            <a:r>
              <a:rPr lang="pl-PL" dirty="0" smtClean="0"/>
              <a:t> </a:t>
            </a:r>
            <a:r>
              <a:rPr lang="pl-PL" dirty="0" err="1" smtClean="0"/>
              <a:t>moguće</a:t>
            </a:r>
            <a:r>
              <a:rPr lang="pl-PL" dirty="0" smtClean="0"/>
              <a:t> </a:t>
            </a:r>
            <a:r>
              <a:rPr lang="pl-PL" dirty="0" err="1" smtClean="0"/>
              <a:t>sekvenciranje</a:t>
            </a:r>
            <a:r>
              <a:rPr lang="pl-PL" dirty="0" smtClean="0"/>
              <a:t> </a:t>
            </a:r>
            <a:r>
              <a:rPr lang="pl-PL" dirty="0" err="1" smtClean="0"/>
              <a:t>panela</a:t>
            </a:r>
            <a:r>
              <a:rPr lang="pl-PL" dirty="0" smtClean="0"/>
              <a:t>, </a:t>
            </a:r>
            <a:r>
              <a:rPr lang="pl-PL" dirty="0" err="1" smtClean="0"/>
              <a:t>ali</a:t>
            </a:r>
            <a:r>
              <a:rPr lang="pl-PL" dirty="0" smtClean="0"/>
              <a:t> </a:t>
            </a:r>
            <a:r>
              <a:rPr lang="pl-PL" dirty="0" err="1" smtClean="0"/>
              <a:t>nigdje</a:t>
            </a:r>
            <a:r>
              <a:rPr lang="pl-PL" dirty="0" smtClean="0"/>
              <a:t> </a:t>
            </a:r>
            <a:r>
              <a:rPr lang="pl-PL" dirty="0" err="1" smtClean="0"/>
              <a:t>cijelog</a:t>
            </a:r>
            <a:r>
              <a:rPr lang="pl-PL" dirty="0" smtClean="0"/>
              <a:t> </a:t>
            </a:r>
            <a:r>
              <a:rPr lang="pl-PL" dirty="0" err="1" smtClean="0"/>
              <a:t>genoma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16632"/>
            <a:ext cx="2857500" cy="1296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199" y="5373216"/>
            <a:ext cx="1572766" cy="128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48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229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Sekvenciranje panela gena</vt:lpstr>
      <vt:lpstr>Multigenski paneli</vt:lpstr>
      <vt:lpstr>Što nam govori NGS bazirani panel genski test</vt:lpstr>
      <vt:lpstr>Ponude panel-genskih analiza</vt:lpstr>
      <vt:lpstr>Dostupnost i cijena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Sekvenciranje panela gena</dc:title>
  <dc:creator>student</dc:creator>
  <cp:lastModifiedBy>student</cp:lastModifiedBy>
  <cp:revision>6</cp:revision>
  <dcterms:created xsi:type="dcterms:W3CDTF">2020-01-17T16:51:37Z</dcterms:created>
  <dcterms:modified xsi:type="dcterms:W3CDTF">2020-01-17T17:49:20Z</dcterms:modified>
</cp:coreProperties>
</file>