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6EF-0E6E-4FD2-AD35-ECCB3E3F8475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A75E02-9CE3-44CF-A73F-823074360BA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6EF-0E6E-4FD2-AD35-ECCB3E3F8475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5E02-9CE3-44CF-A73F-823074360B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6EF-0E6E-4FD2-AD35-ECCB3E3F8475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5E02-9CE3-44CF-A73F-823074360B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6EF-0E6E-4FD2-AD35-ECCB3E3F8475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5E02-9CE3-44CF-A73F-823074360BA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6EF-0E6E-4FD2-AD35-ECCB3E3F8475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A75E02-9CE3-44CF-A73F-823074360BA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6EF-0E6E-4FD2-AD35-ECCB3E3F8475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5E02-9CE3-44CF-A73F-823074360BA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6EF-0E6E-4FD2-AD35-ECCB3E3F8475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5E02-9CE3-44CF-A73F-823074360BA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6EF-0E6E-4FD2-AD35-ECCB3E3F8475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5E02-9CE3-44CF-A73F-823074360B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6EF-0E6E-4FD2-AD35-ECCB3E3F8475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5E02-9CE3-44CF-A73F-823074360B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6EF-0E6E-4FD2-AD35-ECCB3E3F8475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5E02-9CE3-44CF-A73F-823074360BA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6EF-0E6E-4FD2-AD35-ECCB3E3F8475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A75E02-9CE3-44CF-A73F-823074360BA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8D96EF-0E6E-4FD2-AD35-ECCB3E3F8475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A75E02-9CE3-44CF-A73F-823074360BA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Mate </a:t>
            </a:r>
            <a:r>
              <a:rPr lang="hr-HR" dirty="0" err="1" smtClean="0"/>
              <a:t>Svirčić</a:t>
            </a:r>
            <a:endParaRPr lang="hr-HR" dirty="0" smtClean="0"/>
          </a:p>
          <a:p>
            <a:r>
              <a:rPr lang="hr-HR" dirty="0" smtClean="0"/>
              <a:t>Dora </a:t>
            </a:r>
            <a:r>
              <a:rPr lang="hr-HR" dirty="0" err="1" smtClean="0"/>
              <a:t>Derniković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Slučaj 1</a:t>
            </a:r>
            <a:r>
              <a:rPr lang="hr-HR" dirty="0"/>
              <a:t>: A </a:t>
            </a:r>
            <a:r>
              <a:rPr lang="hr-HR" dirty="0" err="1"/>
              <a:t>wrinkly</a:t>
            </a:r>
            <a:r>
              <a:rPr lang="hr-HR" dirty="0"/>
              <a:t> </a:t>
            </a:r>
            <a:r>
              <a:rPr lang="hr-HR" dirty="0" err="1"/>
              <a:t>woman</a:t>
            </a:r>
            <a:r>
              <a:rPr lang="hr-HR" dirty="0"/>
              <a:t> </a:t>
            </a:r>
            <a:r>
              <a:rPr lang="hr-HR" dirty="0" err="1"/>
              <a:t>case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597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Filteri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Remove </a:t>
            </a:r>
            <a:r>
              <a:rPr lang="hr-HR" dirty="0" err="1" smtClean="0"/>
              <a:t>common</a:t>
            </a:r>
            <a:r>
              <a:rPr lang="hr-HR" dirty="0"/>
              <a:t> </a:t>
            </a:r>
            <a:r>
              <a:rPr lang="hr-HR" dirty="0" smtClean="0"/>
              <a:t>( koji ne uzrokuju bolesti u zdravoj populaciji)</a:t>
            </a:r>
          </a:p>
          <a:p>
            <a:r>
              <a:rPr lang="hr-HR" dirty="0" smtClean="0"/>
              <a:t>Remove </a:t>
            </a:r>
            <a:r>
              <a:rPr lang="hr-HR" dirty="0" err="1" smtClean="0"/>
              <a:t>silent</a:t>
            </a:r>
            <a:endParaRPr lang="hr-HR" dirty="0" smtClean="0"/>
          </a:p>
          <a:p>
            <a:r>
              <a:rPr lang="hr-HR" dirty="0" smtClean="0"/>
              <a:t>Remove </a:t>
            </a:r>
            <a:r>
              <a:rPr lang="hr-HR" dirty="0" err="1" smtClean="0"/>
              <a:t>parent</a:t>
            </a:r>
            <a:r>
              <a:rPr lang="hr-HR" dirty="0" smtClean="0"/>
              <a:t> </a:t>
            </a:r>
            <a:r>
              <a:rPr lang="hr-HR" dirty="0" err="1" smtClean="0"/>
              <a:t>homozygote</a:t>
            </a:r>
            <a:endParaRPr lang="hr-HR" dirty="0" smtClean="0"/>
          </a:p>
          <a:p>
            <a:r>
              <a:rPr lang="hr-HR" dirty="0" err="1"/>
              <a:t>E</a:t>
            </a:r>
            <a:r>
              <a:rPr lang="hr-HR" dirty="0" err="1" smtClean="0"/>
              <a:t>xonic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endParaRPr lang="hr-HR" dirty="0" smtClean="0"/>
          </a:p>
          <a:p>
            <a:r>
              <a:rPr lang="hr-HR" dirty="0" smtClean="0"/>
              <a:t>De novo </a:t>
            </a:r>
            <a:r>
              <a:rPr lang="hr-HR" dirty="0" err="1" smtClean="0"/>
              <a:t>only</a:t>
            </a:r>
            <a:r>
              <a:rPr lang="hr-HR" dirty="0" smtClean="0"/>
              <a:t> ( jer nema prije slučajeva u obitelji)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948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Simptomi bolesnice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uha, tanka, naborana koža.</a:t>
            </a:r>
          </a:p>
          <a:p>
            <a:r>
              <a:rPr lang="hr-HR" dirty="0"/>
              <a:t>Sloj potkožnog masnog tkiva se razrijedio. </a:t>
            </a:r>
            <a:endParaRPr lang="hr-HR" dirty="0" smtClean="0"/>
          </a:p>
          <a:p>
            <a:r>
              <a:rPr lang="hr-HR" dirty="0"/>
              <a:t>Niski mišićni tonus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Prolaps</a:t>
            </a:r>
            <a:r>
              <a:rPr lang="hr-HR" dirty="0" smtClean="0"/>
              <a:t> </a:t>
            </a:r>
            <a:r>
              <a:rPr lang="hr-HR" dirty="0" err="1"/>
              <a:t>mitralnog</a:t>
            </a:r>
            <a:r>
              <a:rPr lang="hr-HR" dirty="0"/>
              <a:t> </a:t>
            </a:r>
            <a:r>
              <a:rPr lang="hr-HR" dirty="0" err="1" smtClean="0"/>
              <a:t>zalistka</a:t>
            </a:r>
            <a:r>
              <a:rPr lang="hr-HR" dirty="0" smtClean="0"/>
              <a:t> </a:t>
            </a:r>
            <a:r>
              <a:rPr lang="hr-HR" dirty="0"/>
              <a:t>i difuzne promjene u </a:t>
            </a:r>
            <a:r>
              <a:rPr lang="hr-HR" dirty="0" err="1"/>
              <a:t>miokardu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Egzotropija </a:t>
            </a:r>
            <a:r>
              <a:rPr lang="hr-HR" dirty="0"/>
              <a:t>i </a:t>
            </a:r>
            <a:r>
              <a:rPr lang="hr-HR" dirty="0" err="1"/>
              <a:t>miopski</a:t>
            </a:r>
            <a:r>
              <a:rPr lang="hr-HR" dirty="0"/>
              <a:t> </a:t>
            </a:r>
            <a:r>
              <a:rPr lang="hr-HR" dirty="0" smtClean="0"/>
              <a:t>astigmatizam očiju.</a:t>
            </a:r>
          </a:p>
          <a:p>
            <a:r>
              <a:rPr lang="hr-HR" dirty="0"/>
              <a:t>Nema obiteljske povijesti sličnih stanja.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2902272" cy="217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1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ECE1- </a:t>
            </a:r>
            <a:r>
              <a:rPr lang="hr-HR" dirty="0" err="1" smtClean="0"/>
              <a:t>kraniofacijalne</a:t>
            </a:r>
            <a:r>
              <a:rPr lang="hr-HR" dirty="0" smtClean="0"/>
              <a:t> </a:t>
            </a:r>
            <a:r>
              <a:rPr lang="hr-HR" dirty="0"/>
              <a:t>abnormalnosti i druge </a:t>
            </a:r>
            <a:r>
              <a:rPr lang="hr-HR" dirty="0" err="1" smtClean="0"/>
              <a:t>dismorfne</a:t>
            </a:r>
            <a:r>
              <a:rPr lang="hr-HR" dirty="0" smtClean="0"/>
              <a:t>         karakteristike</a:t>
            </a:r>
            <a:r>
              <a:rPr lang="hr-HR" dirty="0"/>
              <a:t>, </a:t>
            </a:r>
            <a:r>
              <a:rPr lang="hr-HR" dirty="0" smtClean="0"/>
              <a:t>srčana </a:t>
            </a:r>
            <a:r>
              <a:rPr lang="hr-HR" dirty="0"/>
              <a:t>oštećenja, </a:t>
            </a:r>
            <a:r>
              <a:rPr lang="hr-HR" dirty="0" smtClean="0"/>
              <a:t>uključujući </a:t>
            </a:r>
            <a:r>
              <a:rPr lang="hr-HR" dirty="0" err="1" smtClean="0"/>
              <a:t>ductus</a:t>
            </a:r>
            <a:r>
              <a:rPr lang="hr-HR" dirty="0" smtClean="0"/>
              <a:t> </a:t>
            </a:r>
            <a:r>
              <a:rPr lang="hr-HR" dirty="0" err="1" smtClean="0"/>
              <a:t>arteriosus</a:t>
            </a:r>
            <a:r>
              <a:rPr lang="hr-HR" dirty="0" smtClean="0"/>
              <a:t>, </a:t>
            </a:r>
            <a:r>
              <a:rPr lang="hr-HR" dirty="0"/>
              <a:t>mali defekt </a:t>
            </a:r>
            <a:r>
              <a:rPr lang="hr-HR" dirty="0" err="1" smtClean="0"/>
              <a:t>ventrikularnog</a:t>
            </a:r>
            <a:r>
              <a:rPr lang="hr-HR" dirty="0" smtClean="0"/>
              <a:t> </a:t>
            </a:r>
            <a:r>
              <a:rPr lang="hr-HR" dirty="0" err="1" smtClean="0"/>
              <a:t>septuma</a:t>
            </a:r>
            <a:r>
              <a:rPr lang="hr-HR" dirty="0" smtClean="0"/>
              <a:t>,  defekt atrijskog </a:t>
            </a:r>
            <a:r>
              <a:rPr lang="hr-HR" dirty="0" err="1" smtClean="0"/>
              <a:t>septuma</a:t>
            </a:r>
            <a:r>
              <a:rPr lang="hr-HR" dirty="0" smtClean="0"/>
              <a:t> </a:t>
            </a:r>
            <a:r>
              <a:rPr lang="hr-HR" dirty="0"/>
              <a:t>i autonomna </a:t>
            </a:r>
            <a:r>
              <a:rPr lang="hr-HR" dirty="0" smtClean="0"/>
              <a:t>disfunkcija.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ELN!!!- </a:t>
            </a:r>
            <a:r>
              <a:rPr lang="hr-HR" dirty="0" err="1" smtClean="0">
                <a:solidFill>
                  <a:srgbClr val="FF0000"/>
                </a:solidFill>
              </a:rPr>
              <a:t>delecija</a:t>
            </a:r>
            <a:r>
              <a:rPr lang="hr-HR" dirty="0" smtClean="0">
                <a:solidFill>
                  <a:srgbClr val="FF0000"/>
                </a:solidFill>
              </a:rPr>
              <a:t>, </a:t>
            </a:r>
            <a:r>
              <a:rPr lang="hr-HR" dirty="0" err="1" smtClean="0">
                <a:solidFill>
                  <a:srgbClr val="FF0000"/>
                </a:solidFill>
              </a:rPr>
              <a:t>frameshift</a:t>
            </a:r>
            <a:r>
              <a:rPr lang="hr-HR" dirty="0" smtClean="0">
                <a:solidFill>
                  <a:srgbClr val="FF0000"/>
                </a:solidFill>
              </a:rPr>
              <a:t> mutacija, NMD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7525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Fenotip poremećaja gena ELN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Poremećaj vezivnog tkiva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Labava koža sa smanjenom otpornošću i elastičnošću što dovodi do prijevremenog starenja.</a:t>
            </a:r>
          </a:p>
          <a:p>
            <a:r>
              <a:rPr lang="hr-HR" dirty="0" smtClean="0"/>
              <a:t> </a:t>
            </a:r>
            <a:r>
              <a:rPr lang="hr-HR" dirty="0"/>
              <a:t>Dodatna varijabilna klinička obilježja su gastrointestinalna </a:t>
            </a:r>
            <a:r>
              <a:rPr lang="hr-HR" dirty="0" err="1"/>
              <a:t>divertikula</a:t>
            </a:r>
            <a:r>
              <a:rPr lang="hr-HR" dirty="0"/>
              <a:t>, kila i </a:t>
            </a:r>
            <a:r>
              <a:rPr lang="hr-HR" dirty="0" err="1"/>
              <a:t>prolaps</a:t>
            </a:r>
            <a:r>
              <a:rPr lang="hr-HR" dirty="0"/>
              <a:t> genitalija</a:t>
            </a:r>
            <a:r>
              <a:rPr lang="hr-HR" dirty="0" smtClean="0"/>
              <a:t>.</a:t>
            </a:r>
          </a:p>
          <a:p>
            <a:r>
              <a:rPr lang="hr-HR" dirty="0"/>
              <a:t>Rijetke manifestacije su stenoza plućne arterije, </a:t>
            </a:r>
            <a:r>
              <a:rPr lang="hr-HR" dirty="0" err="1"/>
              <a:t>aneurizma</a:t>
            </a:r>
            <a:r>
              <a:rPr lang="hr-HR" dirty="0"/>
              <a:t> aorte, </a:t>
            </a:r>
            <a:r>
              <a:rPr lang="hr-HR" dirty="0" err="1"/>
              <a:t>bronhiektazija</a:t>
            </a:r>
            <a:r>
              <a:rPr lang="hr-HR" dirty="0"/>
              <a:t> i emfizem</a:t>
            </a:r>
            <a:r>
              <a:rPr lang="hr-HR" dirty="0" smtClean="0"/>
              <a:t>.</a:t>
            </a:r>
          </a:p>
          <a:p>
            <a:r>
              <a:rPr lang="hr-HR" dirty="0" err="1"/>
              <a:t>Supravalvularna</a:t>
            </a:r>
            <a:r>
              <a:rPr lang="hr-HR" dirty="0"/>
              <a:t> aortna </a:t>
            </a:r>
            <a:r>
              <a:rPr lang="hr-HR" dirty="0" smtClean="0"/>
              <a:t>stenoza.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Haploinsuficijencija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(postoji samo jedna funkcionalna kopija gena)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ELN-a može biti uzrok određenih kardiovaskularnih i mišićno-koštanih poremećaja opaženih u </a:t>
            </a:r>
            <a:r>
              <a:rPr lang="vi-VN" dirty="0" smtClean="0">
                <a:solidFill>
                  <a:srgbClr val="FF0000"/>
                </a:solidFill>
              </a:rPr>
              <a:t>bolesti</a:t>
            </a:r>
            <a:r>
              <a:rPr lang="hr-HR" dirty="0" smtClean="0">
                <a:solidFill>
                  <a:srgbClr val="FF000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24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</TotalTime>
  <Words>194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Equity</vt:lpstr>
      <vt:lpstr>Slučaj 1: A wrinkly woman case</vt:lpstr>
      <vt:lpstr>Filteri</vt:lpstr>
      <vt:lpstr>Simptomi bolesnice</vt:lpstr>
      <vt:lpstr>Geni</vt:lpstr>
      <vt:lpstr>Fenotip poremećaja gena ELN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Slučaj 1: A wrinkly woman case</dc:title>
  <dc:creator>student</dc:creator>
  <cp:lastModifiedBy>student</cp:lastModifiedBy>
  <cp:revision>6</cp:revision>
  <dcterms:created xsi:type="dcterms:W3CDTF">2020-01-28T12:36:02Z</dcterms:created>
  <dcterms:modified xsi:type="dcterms:W3CDTF">2020-01-28T13:26:44Z</dcterms:modified>
</cp:coreProperties>
</file>