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2451-89A5-419F-A5A0-EA97BBADEC6A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42115-B1A0-43FE-902E-2E72011686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4075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2451-89A5-419F-A5A0-EA97BBADEC6A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42115-B1A0-43FE-902E-2E72011686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5350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2451-89A5-419F-A5A0-EA97BBADEC6A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42115-B1A0-43FE-902E-2E72011686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144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2451-89A5-419F-A5A0-EA97BBADEC6A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42115-B1A0-43FE-902E-2E72011686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9815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2451-89A5-419F-A5A0-EA97BBADEC6A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42115-B1A0-43FE-902E-2E72011686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3614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2451-89A5-419F-A5A0-EA97BBADEC6A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42115-B1A0-43FE-902E-2E72011686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8452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2451-89A5-419F-A5A0-EA97BBADEC6A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42115-B1A0-43FE-902E-2E72011686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708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2451-89A5-419F-A5A0-EA97BBADEC6A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42115-B1A0-43FE-902E-2E72011686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812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2451-89A5-419F-A5A0-EA97BBADEC6A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42115-B1A0-43FE-902E-2E72011686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918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2451-89A5-419F-A5A0-EA97BBADEC6A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42115-B1A0-43FE-902E-2E72011686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6941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2451-89A5-419F-A5A0-EA97BBADEC6A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42115-B1A0-43FE-902E-2E72011686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431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92451-89A5-419F-A5A0-EA97BBADEC6A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42115-B1A0-43FE-902E-2E72011686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5924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/>
              <a:t>Sekvenciranje</a:t>
            </a:r>
            <a:r>
              <a:rPr lang="hr-HR" dirty="0"/>
              <a:t> čitavog </a:t>
            </a:r>
            <a:r>
              <a:rPr lang="hr-HR" dirty="0" err="1" smtClean="0"/>
              <a:t>egzona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TAMARA HUNJAK</a:t>
            </a:r>
          </a:p>
          <a:p>
            <a:r>
              <a:rPr lang="hr-HR" dirty="0" smtClean="0"/>
              <a:t>TEA MILETIĆ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00409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hr-HR" dirty="0" err="1" smtClean="0"/>
              <a:t>egzoni</a:t>
            </a:r>
            <a:r>
              <a:rPr lang="hr-HR" dirty="0" smtClean="0"/>
              <a:t> – kodirajući dijelovi gena</a:t>
            </a:r>
          </a:p>
          <a:p>
            <a:r>
              <a:rPr lang="hr-HR" dirty="0" err="1" smtClean="0"/>
              <a:t>introni</a:t>
            </a:r>
            <a:r>
              <a:rPr lang="hr-HR" dirty="0" smtClean="0"/>
              <a:t> – </a:t>
            </a:r>
            <a:r>
              <a:rPr lang="hr-HR" dirty="0" err="1" smtClean="0"/>
              <a:t>nekodirajući</a:t>
            </a:r>
            <a:r>
              <a:rPr lang="hr-HR" dirty="0" smtClean="0"/>
              <a:t> dijelovi smješteni između </a:t>
            </a:r>
            <a:r>
              <a:rPr lang="hr-HR" dirty="0" err="1" smtClean="0"/>
              <a:t>egzona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852936"/>
            <a:ext cx="4542101" cy="366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060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SEKVENCIRANJE EGZONA</a:t>
            </a:r>
            <a:endParaRPr lang="hr-H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16632"/>
            <a:ext cx="4320480" cy="648072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hr-HR" dirty="0" smtClean="0"/>
              <a:t>KORAK – odvajanje </a:t>
            </a:r>
            <a:r>
              <a:rPr lang="hr-HR" dirty="0" err="1" smtClean="0"/>
              <a:t>egzona</a:t>
            </a:r>
            <a:r>
              <a:rPr lang="hr-HR" dirty="0" smtClean="0"/>
              <a:t> i </a:t>
            </a:r>
            <a:r>
              <a:rPr lang="hr-HR" dirty="0" err="1" smtClean="0"/>
              <a:t>introna</a:t>
            </a:r>
            <a:endParaRPr lang="hr-HR" dirty="0" smtClean="0"/>
          </a:p>
          <a:p>
            <a:pPr marL="342900" indent="-342900">
              <a:buAutoNum type="arabicPeriod"/>
            </a:pPr>
            <a:r>
              <a:rPr lang="hr-HR" dirty="0" smtClean="0"/>
              <a:t>KORAK – pričvršćivanje za DNA </a:t>
            </a:r>
            <a:r>
              <a:rPr lang="hr-HR" dirty="0" err="1" smtClean="0"/>
              <a:t>linkere</a:t>
            </a:r>
            <a:endParaRPr lang="hr-HR" dirty="0" smtClean="0"/>
          </a:p>
          <a:p>
            <a:pPr marL="342900" indent="-342900">
              <a:buAutoNum type="arabicPeriod"/>
            </a:pPr>
            <a:r>
              <a:rPr lang="hr-HR" dirty="0" smtClean="0"/>
              <a:t>KORAK – pričvršćivanje fragmenta za </a:t>
            </a:r>
            <a:r>
              <a:rPr lang="hr-HR" dirty="0" err="1" smtClean="0"/>
              <a:t>matriks</a:t>
            </a:r>
            <a:r>
              <a:rPr lang="hr-HR" dirty="0" smtClean="0"/>
              <a:t>, replikacija i amplifikacija</a:t>
            </a:r>
          </a:p>
          <a:p>
            <a:pPr marL="342900" indent="-342900">
              <a:buAutoNum type="arabicPeriod"/>
            </a:pPr>
            <a:r>
              <a:rPr lang="hr-HR" dirty="0" smtClean="0"/>
              <a:t>KORAK – </a:t>
            </a:r>
            <a:r>
              <a:rPr lang="hr-HR" dirty="0" err="1" smtClean="0"/>
              <a:t>sekvenciranje</a:t>
            </a:r>
            <a:r>
              <a:rPr lang="hr-HR" dirty="0" smtClean="0"/>
              <a:t> fluorescentnim bojama</a:t>
            </a:r>
          </a:p>
          <a:p>
            <a:pPr marL="342900" indent="-342900">
              <a:buAutoNum type="arabicPeriod"/>
            </a:pPr>
            <a:r>
              <a:rPr lang="hr-HR" dirty="0" smtClean="0"/>
              <a:t>KORAK – analiza rezultata </a:t>
            </a:r>
            <a:r>
              <a:rPr lang="hr-HR" dirty="0" err="1" smtClean="0"/>
              <a:t>sekvenciranja</a:t>
            </a:r>
            <a:r>
              <a:rPr lang="hr-HR" dirty="0" smtClean="0"/>
              <a:t> </a:t>
            </a:r>
          </a:p>
          <a:p>
            <a:pPr marL="342900" indent="-342900">
              <a:buAutoNum type="arabicPeriod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24069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r>
              <a:rPr lang="hr-HR" sz="3000" dirty="0" smtClean="0"/>
              <a:t>POREMEĆAJI KOJI SE MOGU DIJAGNOSTICIRATI WES-OM</a:t>
            </a:r>
            <a:endParaRPr lang="hr-HR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uzrokovani </a:t>
            </a:r>
            <a:r>
              <a:rPr lang="hr-HR" dirty="0" err="1" smtClean="0"/>
              <a:t>missense</a:t>
            </a:r>
            <a:r>
              <a:rPr lang="hr-HR" dirty="0" smtClean="0"/>
              <a:t> ili nonsense varijacijama</a:t>
            </a:r>
          </a:p>
          <a:p>
            <a:r>
              <a:rPr lang="hr-HR" dirty="0" smtClean="0"/>
              <a:t>uzrokovani malim </a:t>
            </a:r>
            <a:r>
              <a:rPr lang="hr-HR" dirty="0" err="1" smtClean="0"/>
              <a:t>insercijama</a:t>
            </a:r>
            <a:r>
              <a:rPr lang="hr-HR" dirty="0" smtClean="0"/>
              <a:t> ili </a:t>
            </a:r>
            <a:r>
              <a:rPr lang="hr-HR" dirty="0" err="1" smtClean="0"/>
              <a:t>delecijama</a:t>
            </a:r>
            <a:r>
              <a:rPr lang="hr-HR" dirty="0" smtClean="0"/>
              <a:t> (&lt;50bp) unutar dijela kodirajuće DNA koja nema puno ponavljanja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02319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6104"/>
          </a:xfrm>
        </p:spPr>
        <p:txBody>
          <a:bodyPr>
            <a:noAutofit/>
          </a:bodyPr>
          <a:lstStyle/>
          <a:p>
            <a:r>
              <a:rPr lang="hr-HR" sz="3000" dirty="0" smtClean="0"/>
              <a:t>POREMEĆAJI KOJI SE NE MOGU DIJAGNOSTICIRATI WES-OM</a:t>
            </a:r>
            <a:endParaRPr lang="hr-HR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poremećaji </a:t>
            </a:r>
            <a:r>
              <a:rPr lang="hr-HR" dirty="0" err="1" smtClean="0"/>
              <a:t>imprintinga</a:t>
            </a:r>
            <a:endParaRPr lang="hr-HR" dirty="0" smtClean="0"/>
          </a:p>
          <a:p>
            <a:r>
              <a:rPr lang="hr-HR" dirty="0" err="1" smtClean="0"/>
              <a:t>uniparenteralna</a:t>
            </a:r>
            <a:r>
              <a:rPr lang="hr-HR" dirty="0" smtClean="0"/>
              <a:t> </a:t>
            </a:r>
            <a:r>
              <a:rPr lang="hr-HR" dirty="0" err="1" smtClean="0"/>
              <a:t>disomija</a:t>
            </a:r>
            <a:r>
              <a:rPr lang="hr-HR" dirty="0" smtClean="0"/>
              <a:t> (</a:t>
            </a:r>
            <a:r>
              <a:rPr lang="hr-HR" dirty="0" err="1" smtClean="0"/>
              <a:t>npr</a:t>
            </a:r>
            <a:r>
              <a:rPr lang="hr-HR" dirty="0" smtClean="0"/>
              <a:t>. </a:t>
            </a:r>
            <a:r>
              <a:rPr lang="hr-HR" dirty="0" err="1" smtClean="0"/>
              <a:t>Prader</a:t>
            </a:r>
            <a:r>
              <a:rPr lang="hr-HR" dirty="0" smtClean="0"/>
              <a:t>-</a:t>
            </a:r>
            <a:r>
              <a:rPr lang="hr-HR" dirty="0" err="1" smtClean="0"/>
              <a:t>Willi</a:t>
            </a:r>
            <a:r>
              <a:rPr lang="hr-HR" dirty="0" smtClean="0"/>
              <a:t> sindrom)</a:t>
            </a:r>
          </a:p>
          <a:p>
            <a:r>
              <a:rPr lang="hr-HR" dirty="0" smtClean="0"/>
              <a:t>poremećaji koji uključuju </a:t>
            </a:r>
            <a:r>
              <a:rPr lang="hr-HR" dirty="0" err="1" smtClean="0"/>
              <a:t>ponavaljajuće</a:t>
            </a:r>
            <a:r>
              <a:rPr lang="hr-HR" dirty="0" smtClean="0"/>
              <a:t> sljedove </a:t>
            </a:r>
            <a:r>
              <a:rPr lang="hr-HR" dirty="0" err="1" smtClean="0"/>
              <a:t>nukleotida</a:t>
            </a:r>
            <a:r>
              <a:rPr lang="hr-HR" dirty="0" smtClean="0"/>
              <a:t> (</a:t>
            </a:r>
            <a:r>
              <a:rPr lang="hr-HR" dirty="0" err="1" smtClean="0"/>
              <a:t>npr</a:t>
            </a:r>
            <a:r>
              <a:rPr lang="hr-HR" dirty="0" smtClean="0"/>
              <a:t>. sindrom fragilnog X, </a:t>
            </a:r>
            <a:r>
              <a:rPr lang="hr-HR" dirty="0" err="1" smtClean="0"/>
              <a:t>spinocerebelarna</a:t>
            </a:r>
            <a:r>
              <a:rPr lang="hr-HR" dirty="0" smtClean="0"/>
              <a:t> </a:t>
            </a:r>
            <a:r>
              <a:rPr lang="hr-HR" dirty="0" err="1" smtClean="0"/>
              <a:t>ataksija</a:t>
            </a:r>
            <a:r>
              <a:rPr lang="hr-HR" dirty="0" smtClean="0"/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13302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hr-HR" dirty="0" smtClean="0"/>
              <a:t>DOSTUPNOST I CIJENA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hr-HR" dirty="0" smtClean="0"/>
              <a:t>kompanija </a:t>
            </a:r>
            <a:r>
              <a:rPr lang="hr-HR" dirty="0" err="1" smtClean="0"/>
              <a:t>Knome</a:t>
            </a:r>
            <a:r>
              <a:rPr lang="hr-HR" dirty="0" smtClean="0"/>
              <a:t> – 2001.g – prva nudi </a:t>
            </a:r>
            <a:r>
              <a:rPr lang="hr-HR" dirty="0" err="1" smtClean="0"/>
              <a:t>mogucnost</a:t>
            </a:r>
            <a:r>
              <a:rPr lang="hr-HR" dirty="0" smtClean="0"/>
              <a:t> </a:t>
            </a:r>
            <a:r>
              <a:rPr lang="hr-HR" dirty="0" err="1" smtClean="0"/>
              <a:t>sekvenciranja</a:t>
            </a:r>
            <a:r>
              <a:rPr lang="hr-HR" dirty="0" smtClean="0"/>
              <a:t> </a:t>
            </a:r>
            <a:r>
              <a:rPr lang="hr-HR" dirty="0" err="1" smtClean="0"/>
              <a:t>egzona</a:t>
            </a:r>
            <a:r>
              <a:rPr lang="hr-HR" dirty="0" smtClean="0"/>
              <a:t> – par tisuća dolara</a:t>
            </a:r>
          </a:p>
          <a:p>
            <a:r>
              <a:rPr lang="hr-HR" dirty="0" smtClean="0"/>
              <a:t>danas – 1/3 ukupne cijene genoma (</a:t>
            </a:r>
            <a:r>
              <a:rPr lang="hr-HR" dirty="0" err="1" smtClean="0"/>
              <a:t>cca</a:t>
            </a:r>
            <a:r>
              <a:rPr lang="hr-HR" dirty="0" smtClean="0"/>
              <a:t> 300 dolara)</a:t>
            </a:r>
          </a:p>
          <a:p>
            <a:r>
              <a:rPr lang="hr-HR" dirty="0" smtClean="0"/>
              <a:t>najčešće </a:t>
            </a:r>
            <a:r>
              <a:rPr lang="hr-HR" dirty="0" err="1" smtClean="0"/>
              <a:t>sekvenciranje</a:t>
            </a:r>
            <a:r>
              <a:rPr lang="hr-HR" dirty="0" smtClean="0"/>
              <a:t> cijele obitelji </a:t>
            </a:r>
          </a:p>
        </p:txBody>
      </p:sp>
    </p:spTree>
    <p:extLst>
      <p:ext uri="{BB962C8B-B14F-4D97-AF65-F5344CB8AC3E}">
        <p14:creationId xmlns:p14="http://schemas.microsoft.com/office/powerpoint/2010/main" val="3617101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145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Sekvenciranje čitavog egzona </vt:lpstr>
      <vt:lpstr>PowerPoint Presentation</vt:lpstr>
      <vt:lpstr>SEKVENCIRANJE EGZONA</vt:lpstr>
      <vt:lpstr>POREMEĆAJI KOJI SE MOGU DIJAGNOSTICIRATI WES-OM</vt:lpstr>
      <vt:lpstr>POREMEĆAJI KOJI SE NE MOGU DIJAGNOSTICIRATI WES-OM</vt:lpstr>
      <vt:lpstr>DOSTUPNOST I CIJENA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Sekvenciranje čitavog exoma</dc:title>
  <dc:creator>student</dc:creator>
  <cp:lastModifiedBy>student</cp:lastModifiedBy>
  <cp:revision>5</cp:revision>
  <dcterms:created xsi:type="dcterms:W3CDTF">2020-01-17T17:10:54Z</dcterms:created>
  <dcterms:modified xsi:type="dcterms:W3CDTF">2020-01-17T18:03:47Z</dcterms:modified>
</cp:coreProperties>
</file>