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583-014D-4928-93EC-14B99A89FF35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FC8B-509C-4EA8-8A56-6F1B86A231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583-014D-4928-93EC-14B99A89FF35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FC8B-509C-4EA8-8A56-6F1B86A231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583-014D-4928-93EC-14B99A89FF35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FC8B-509C-4EA8-8A56-6F1B86A231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583-014D-4928-93EC-14B99A89FF35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FC8B-509C-4EA8-8A56-6F1B86A231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583-014D-4928-93EC-14B99A89FF35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FC8B-509C-4EA8-8A56-6F1B86A231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583-014D-4928-93EC-14B99A89FF35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FC8B-509C-4EA8-8A56-6F1B86A231B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583-014D-4928-93EC-14B99A89FF35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FC8B-509C-4EA8-8A56-6F1B86A231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583-014D-4928-93EC-14B99A89FF35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FC8B-509C-4EA8-8A56-6F1B86A231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583-014D-4928-93EC-14B99A89FF35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FC8B-509C-4EA8-8A56-6F1B86A231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583-014D-4928-93EC-14B99A89FF35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ECFC8B-509C-4EA8-8A56-6F1B86A231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C583-014D-4928-93EC-14B99A89FF35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FC8B-509C-4EA8-8A56-6F1B86A231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D1C583-014D-4928-93EC-14B99A89FF35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7ECFC8B-509C-4EA8-8A56-6F1B86A231B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Osimertinib</a:t>
            </a:r>
            <a:r>
              <a:rPr lang="hr-HR" dirty="0" smtClean="0"/>
              <a:t>: ciljana terapija za tumore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726088"/>
            <a:ext cx="6400800" cy="1131912"/>
          </a:xfrm>
        </p:spPr>
        <p:txBody>
          <a:bodyPr>
            <a:normAutofit/>
          </a:bodyPr>
          <a:lstStyle/>
          <a:p>
            <a:pPr algn="r"/>
            <a:r>
              <a:rPr lang="hr-HR" dirty="0" smtClean="0"/>
              <a:t>Tomislav Glavan</a:t>
            </a:r>
          </a:p>
          <a:p>
            <a:pPr algn="r"/>
            <a:r>
              <a:rPr lang="hr-HR" dirty="0" smtClean="0"/>
              <a:t>Dora </a:t>
            </a:r>
            <a:r>
              <a:rPr lang="hr-HR" dirty="0" err="1" smtClean="0"/>
              <a:t>Kačer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37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63011"/>
            <a:ext cx="7520940" cy="35798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sz="2000" dirty="0" err="1" smtClean="0"/>
              <a:t>inhibitor</a:t>
            </a:r>
            <a:r>
              <a:rPr lang="hr-HR" sz="2000" dirty="0" smtClean="0"/>
              <a:t> </a:t>
            </a:r>
            <a:r>
              <a:rPr lang="hr-HR" sz="2000" dirty="0" err="1" smtClean="0"/>
              <a:t>tirozin</a:t>
            </a:r>
            <a:r>
              <a:rPr lang="hr-HR" sz="2000" dirty="0" smtClean="0"/>
              <a:t> </a:t>
            </a:r>
            <a:r>
              <a:rPr lang="hr-HR" sz="2000" dirty="0" err="1" smtClean="0"/>
              <a:t>kinaze</a:t>
            </a:r>
            <a:r>
              <a:rPr lang="hr-HR" sz="2000" dirty="0" smtClean="0"/>
              <a:t> EGFR-a 3. generacije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odobren od strane FDA i </a:t>
            </a:r>
            <a:r>
              <a:rPr lang="hr-HR" sz="2000" dirty="0"/>
              <a:t>E</a:t>
            </a:r>
            <a:r>
              <a:rPr lang="hr-HR" sz="2000" dirty="0" smtClean="0"/>
              <a:t>uropske komisije 2017.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liječenje za sve karcinome pluća osim </a:t>
            </a:r>
            <a:r>
              <a:rPr lang="hr-HR" sz="2000" dirty="0" err="1" smtClean="0"/>
              <a:t>sitnostaničnih</a:t>
            </a:r>
            <a:endParaRPr lang="hr-HR" sz="2000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Osimertinib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52936"/>
            <a:ext cx="3360951" cy="197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05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NSCLC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rak pluća – vodeći uzrok smrti u svijetu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80 – 85% svih karcinoma pluća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10 – 35% pacijenata ima prisutnu mutaciju u genu za EGFR („</a:t>
            </a:r>
            <a:r>
              <a:rPr lang="hr-HR" sz="2000" dirty="0" err="1" smtClean="0"/>
              <a:t>sensitizing</a:t>
            </a:r>
            <a:r>
              <a:rPr lang="hr-HR" sz="2000" dirty="0" smtClean="0"/>
              <a:t> </a:t>
            </a:r>
            <a:r>
              <a:rPr lang="hr-HR" sz="2000" dirty="0" err="1" smtClean="0"/>
              <a:t>mutation</a:t>
            </a:r>
            <a:r>
              <a:rPr lang="hr-HR" sz="2000" dirty="0" smtClean="0"/>
              <a:t>”)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97409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Primjena lijeka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djeluje na stanice raka pluća koje su pozitivne na mutaciju T790M u genu koji kodira EGFR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potrebno prethodno napraviti </a:t>
            </a:r>
            <a:r>
              <a:rPr lang="hr-HR" sz="2000" dirty="0" err="1" smtClean="0"/>
              <a:t>sekvenciranje</a:t>
            </a:r>
            <a:r>
              <a:rPr lang="hr-HR" sz="2000" dirty="0" smtClean="0"/>
              <a:t> genoma (NGS)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51103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Mehanizam djelovanja lijeka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visoka selektivnost za EGFR koji posjeduje T790M mutaciju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ireverzibilno vezanje za C797 kovalentnom vezom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rezultat: inhibicija </a:t>
            </a:r>
            <a:r>
              <a:rPr lang="hr-HR" sz="2000" dirty="0" err="1" smtClean="0"/>
              <a:t>fosforilacije</a:t>
            </a:r>
            <a:r>
              <a:rPr lang="hr-HR" sz="2000" dirty="0" smtClean="0"/>
              <a:t> </a:t>
            </a:r>
            <a:r>
              <a:rPr lang="hr-HR" sz="2000" dirty="0" err="1" smtClean="0"/>
              <a:t>tirozin</a:t>
            </a:r>
            <a:r>
              <a:rPr lang="hr-HR" sz="2000" dirty="0" smtClean="0"/>
              <a:t>-</a:t>
            </a:r>
            <a:r>
              <a:rPr lang="hr-HR" sz="2000" dirty="0" err="1" smtClean="0"/>
              <a:t>kinazne</a:t>
            </a:r>
            <a:r>
              <a:rPr lang="hr-HR" sz="2000" dirty="0" smtClean="0"/>
              <a:t> domene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za godinu dana može se javiti rezistencija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9439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Osimertinib</a:t>
            </a:r>
            <a:r>
              <a:rPr lang="hr-HR" dirty="0" smtClean="0"/>
              <a:t> + EGFR (</a:t>
            </a:r>
            <a:r>
              <a:rPr lang="hr-HR" dirty="0" err="1" smtClean="0"/>
              <a:t>wild</a:t>
            </a:r>
            <a:r>
              <a:rPr lang="hr-HR" dirty="0" smtClean="0"/>
              <a:t>-</a:t>
            </a:r>
            <a:r>
              <a:rPr lang="hr-HR" dirty="0" err="1" smtClean="0"/>
              <a:t>type</a:t>
            </a:r>
            <a:r>
              <a:rPr lang="hr-HR" dirty="0" smtClean="0"/>
              <a:t>)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620" y="1100138"/>
            <a:ext cx="5278985" cy="3579812"/>
          </a:xfrm>
        </p:spPr>
      </p:pic>
    </p:spTree>
    <p:extLst>
      <p:ext uri="{BB962C8B-B14F-4D97-AF65-F5344CB8AC3E}">
        <p14:creationId xmlns:p14="http://schemas.microsoft.com/office/powerpoint/2010/main" val="187381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Osimertinib</a:t>
            </a:r>
            <a:r>
              <a:rPr lang="hr-HR" dirty="0" smtClean="0"/>
              <a:t> + EGFR (T790M)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6"/>
            <a:ext cx="4176464" cy="283216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861048"/>
            <a:ext cx="4035102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2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gnomAD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r>
              <a:rPr lang="hr-HR" dirty="0" smtClean="0"/>
              <a:t>vrlo rijetka mutacija </a:t>
            </a:r>
          </a:p>
          <a:p>
            <a:r>
              <a:rPr lang="hr-HR" dirty="0" smtClean="0"/>
              <a:t>nešto češća u afričkoj populaciji (4 osobe na 100000)</a:t>
            </a:r>
            <a:endParaRPr lang="hr-HR" dirty="0"/>
          </a:p>
        </p:txBody>
      </p:sp>
      <p:grpSp>
        <p:nvGrpSpPr>
          <p:cNvPr id="5" name="Group 4"/>
          <p:cNvGrpSpPr/>
          <p:nvPr/>
        </p:nvGrpSpPr>
        <p:grpSpPr>
          <a:xfrm>
            <a:off x="107504" y="1428895"/>
            <a:ext cx="8812106" cy="2128001"/>
            <a:chOff x="102547" y="2492896"/>
            <a:chExt cx="8812106" cy="2128001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59" t="38625" r="8012" b="23927"/>
            <a:stretch/>
          </p:blipFill>
          <p:spPr bwMode="auto">
            <a:xfrm>
              <a:off x="102548" y="2492896"/>
              <a:ext cx="8812105" cy="2128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Frame 3"/>
            <p:cNvSpPr/>
            <p:nvPr/>
          </p:nvSpPr>
          <p:spPr>
            <a:xfrm>
              <a:off x="102547" y="3789040"/>
              <a:ext cx="8812105" cy="216024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51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Hvala Vam na pažnji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4374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</TotalTime>
  <Words>153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Osimertinib: ciljana terapija za tumore</vt:lpstr>
      <vt:lpstr>Uvod</vt:lpstr>
      <vt:lpstr>NSCLC</vt:lpstr>
      <vt:lpstr>Primjena lijeka</vt:lpstr>
      <vt:lpstr>Mehanizam djelovanja lijeka</vt:lpstr>
      <vt:lpstr>Osimertinib + EGFR (wild-type)</vt:lpstr>
      <vt:lpstr>Osimertinib + EGFR (T790M)</vt:lpstr>
      <vt:lpstr>gnomAD </vt:lpstr>
      <vt:lpstr>Hvala Vam na pažnji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Osimertinib: ciljana terapija za tumore</dc:title>
  <dc:creator>student</dc:creator>
  <cp:lastModifiedBy>student</cp:lastModifiedBy>
  <cp:revision>5</cp:revision>
  <dcterms:created xsi:type="dcterms:W3CDTF">2019-12-09T15:24:52Z</dcterms:created>
  <dcterms:modified xsi:type="dcterms:W3CDTF">2019-12-09T16:22:53Z</dcterms:modified>
</cp:coreProperties>
</file>