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0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41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0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9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41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35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7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52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27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37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6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85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2287-4186-4001-A715-6E47B3589FCF}" type="datetimeFigureOut">
              <a:rPr lang="hr-HR" smtClean="0"/>
              <a:t>28.1.2020.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6337-9389-4937-9558-F1EBED53CE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33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Čovjek s poremećajem pohrane lipida</a:t>
            </a: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752600"/>
          </a:xfrm>
        </p:spPr>
        <p:txBody>
          <a:bodyPr/>
          <a:lstStyle/>
          <a:p>
            <a:pPr algn="r"/>
            <a:r>
              <a:rPr lang="hr-HR" dirty="0" smtClean="0"/>
              <a:t>Tomislav Glavan</a:t>
            </a:r>
          </a:p>
          <a:p>
            <a:pPr algn="r"/>
            <a:r>
              <a:rPr lang="hr-HR" dirty="0" smtClean="0"/>
              <a:t>Dora </a:t>
            </a:r>
            <a:r>
              <a:rPr lang="hr-HR" dirty="0" err="1" smtClean="0"/>
              <a:t>Kačer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4583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Slučaj 7.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06289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5" b="40478"/>
          <a:stretch/>
        </p:blipFill>
        <p:spPr bwMode="auto">
          <a:xfrm>
            <a:off x="359532" y="692696"/>
            <a:ext cx="8424936" cy="15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4911"/>
          <a:stretch/>
        </p:blipFill>
        <p:spPr bwMode="auto">
          <a:xfrm>
            <a:off x="725945" y="2420888"/>
            <a:ext cx="769211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Opis slučaja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Pacijent, 33 godine</a:t>
            </a:r>
          </a:p>
          <a:p>
            <a:r>
              <a:rPr lang="hr-HR" dirty="0" smtClean="0"/>
              <a:t>Povijest bolesti: </a:t>
            </a:r>
          </a:p>
          <a:p>
            <a:pPr lvl="1"/>
            <a:r>
              <a:rPr lang="hr-HR" dirty="0" smtClean="0"/>
              <a:t>U zadnjih deset godina, poteškoće u koncentraciji, govoru i koordinaciji. Povijest prolazne </a:t>
            </a:r>
            <a:r>
              <a:rPr lang="hr-HR" dirty="0" err="1" smtClean="0"/>
              <a:t>neonatalne</a:t>
            </a:r>
            <a:r>
              <a:rPr lang="hr-HR" dirty="0" smtClean="0"/>
              <a:t> žutice i </a:t>
            </a:r>
            <a:r>
              <a:rPr lang="hr-HR" dirty="0" err="1" smtClean="0"/>
              <a:t>splenomegalije</a:t>
            </a:r>
            <a:r>
              <a:rPr lang="hr-HR" dirty="0" smtClean="0"/>
              <a:t>. Biopsija koštane srži ukazuje na poremećaj pohrane lipida.</a:t>
            </a:r>
          </a:p>
          <a:p>
            <a:r>
              <a:rPr lang="hr-HR" dirty="0" smtClean="0"/>
              <a:t>Simptomi:</a:t>
            </a:r>
          </a:p>
          <a:p>
            <a:pPr lvl="1"/>
            <a:r>
              <a:rPr lang="hr-HR" dirty="0" err="1" smtClean="0"/>
              <a:t>Progredirali</a:t>
            </a:r>
            <a:r>
              <a:rPr lang="hr-HR" dirty="0" smtClean="0"/>
              <a:t> posljednjih 20 godina što je dovelo do teške </a:t>
            </a:r>
            <a:r>
              <a:rPr lang="hr-HR" dirty="0" err="1" smtClean="0"/>
              <a:t>ataksije</a:t>
            </a:r>
            <a:r>
              <a:rPr lang="hr-HR" dirty="0" smtClean="0"/>
              <a:t>, </a:t>
            </a:r>
            <a:r>
              <a:rPr lang="hr-HR" dirty="0" err="1" smtClean="0"/>
              <a:t>spasticiteta</a:t>
            </a:r>
            <a:r>
              <a:rPr lang="hr-HR" dirty="0" smtClean="0"/>
              <a:t>, demencije i disfagije sa aspiracijom koja dovodi do smrtnog ishoda. Obdukcijom utvrđena atrofija velikog i malog mozga.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09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Bolest:</a:t>
            </a:r>
            <a:br>
              <a:rPr lang="hr-HR" dirty="0" smtClean="0"/>
            </a:br>
            <a:r>
              <a:rPr lang="hr-HR" dirty="0" err="1" smtClean="0"/>
              <a:t>Niemann</a:t>
            </a:r>
            <a:r>
              <a:rPr lang="hr-HR" dirty="0" smtClean="0"/>
              <a:t>-</a:t>
            </a:r>
            <a:r>
              <a:rPr lang="hr-HR" dirty="0" err="1" smtClean="0"/>
              <a:t>Pickova</a:t>
            </a:r>
            <a:r>
              <a:rPr lang="hr-HR" dirty="0" smtClean="0"/>
              <a:t> bolest C1 (NPC1)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u="sng" dirty="0" smtClean="0">
                <a:solidFill>
                  <a:srgbClr val="FF0000"/>
                </a:solidFill>
              </a:rPr>
              <a:t>Poremećaj pohrane </a:t>
            </a:r>
            <a:r>
              <a:rPr lang="hr-HR" u="sng" dirty="0" err="1" smtClean="0">
                <a:solidFill>
                  <a:srgbClr val="FF0000"/>
                </a:solidFill>
              </a:rPr>
              <a:t>lizosoma</a:t>
            </a:r>
            <a:r>
              <a:rPr lang="hr-HR" u="sng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koji utječe na visceralne organe i </a:t>
            </a:r>
            <a:r>
              <a:rPr lang="hr-HR" u="sng" dirty="0" smtClean="0">
                <a:solidFill>
                  <a:srgbClr val="FF0000"/>
                </a:solidFill>
              </a:rPr>
              <a:t>centralni živčani sustav</a:t>
            </a:r>
            <a:r>
              <a:rPr lang="hr-HR" dirty="0" smtClean="0"/>
              <a:t>. Razlog je poremećena </a:t>
            </a:r>
            <a:r>
              <a:rPr lang="hr-HR" dirty="0" err="1" smtClean="0"/>
              <a:t>unutarstanična</a:t>
            </a:r>
            <a:r>
              <a:rPr lang="hr-HR" dirty="0" smtClean="0"/>
              <a:t> obrada i prijenos kolesterola putem </a:t>
            </a:r>
            <a:r>
              <a:rPr lang="hr-HR" dirty="0" err="1" smtClean="0"/>
              <a:t>lipoproteina</a:t>
            </a:r>
            <a:r>
              <a:rPr lang="hr-HR" dirty="0" smtClean="0"/>
              <a:t> male gustoće (LDL). To uzrokuje nakupljanje kolesterola u </a:t>
            </a:r>
            <a:r>
              <a:rPr lang="hr-HR" dirty="0" err="1" smtClean="0"/>
              <a:t>lizosomima</a:t>
            </a:r>
            <a:r>
              <a:rPr lang="hr-HR" dirty="0" smtClean="0"/>
              <a:t>. </a:t>
            </a:r>
            <a:endParaRPr lang="hr-HR" dirty="0"/>
          </a:p>
          <a:p>
            <a:r>
              <a:rPr lang="hr-HR" dirty="0" smtClean="0"/>
              <a:t>NPC1 ima visoko varijabilni klinički fenotip.</a:t>
            </a:r>
          </a:p>
          <a:p>
            <a:r>
              <a:rPr lang="hr-HR" dirty="0" smtClean="0"/>
              <a:t>Klinička obilježja: varijabilna </a:t>
            </a:r>
            <a:r>
              <a:rPr lang="hr-HR" u="sng" dirty="0" err="1" smtClean="0">
                <a:solidFill>
                  <a:srgbClr val="FF0000"/>
                </a:solidFill>
              </a:rPr>
              <a:t>hepatosplenomegalija</a:t>
            </a:r>
            <a:r>
              <a:rPr lang="hr-HR" dirty="0" smtClean="0">
                <a:solidFill>
                  <a:srgbClr val="FF0000"/>
                </a:solidFill>
              </a:rPr>
              <a:t>, </a:t>
            </a:r>
            <a:r>
              <a:rPr lang="hr-HR" u="sng" dirty="0" smtClean="0">
                <a:solidFill>
                  <a:srgbClr val="FF0000"/>
                </a:solidFill>
              </a:rPr>
              <a:t>teške progresivne neurološke disfunkcije (</a:t>
            </a:r>
            <a:r>
              <a:rPr lang="hr-HR" u="sng" dirty="0" err="1" smtClean="0">
                <a:solidFill>
                  <a:srgbClr val="FF0000"/>
                </a:solidFill>
              </a:rPr>
              <a:t>ataksija</a:t>
            </a:r>
            <a:r>
              <a:rPr lang="hr-HR" u="sng" dirty="0" smtClean="0">
                <a:solidFill>
                  <a:srgbClr val="FF0000"/>
                </a:solidFill>
              </a:rPr>
              <a:t>, demencija, distonija)</a:t>
            </a:r>
          </a:p>
          <a:p>
            <a:r>
              <a:rPr lang="hr-HR" dirty="0" smtClean="0"/>
              <a:t>Početak bolesti može varirati od dojenačke do kasne odrasle dobi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321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Niemann</a:t>
            </a:r>
            <a:r>
              <a:rPr lang="hr-HR" dirty="0" smtClean="0"/>
              <a:t>-</a:t>
            </a:r>
            <a:r>
              <a:rPr lang="hr-HR" dirty="0" err="1" smtClean="0"/>
              <a:t>Pick</a:t>
            </a:r>
            <a:r>
              <a:rPr lang="hr-HR" dirty="0" smtClean="0"/>
              <a:t> (A, </a:t>
            </a:r>
            <a:r>
              <a:rPr lang="hr-HR" dirty="0" err="1" smtClean="0"/>
              <a:t>B</a:t>
            </a:r>
            <a:r>
              <a:rPr lang="hr-HR" dirty="0"/>
              <a:t> </a:t>
            </a:r>
            <a:r>
              <a:rPr lang="hr-HR" dirty="0" smtClean="0"/>
              <a:t>ili C)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znakovi i simptomi ovise o vrsti i ozbiljnosti stanja</a:t>
            </a:r>
          </a:p>
          <a:p>
            <a:r>
              <a:rPr lang="hr-HR" dirty="0" smtClean="0"/>
              <a:t>tip A</a:t>
            </a:r>
          </a:p>
          <a:p>
            <a:pPr lvl="1"/>
            <a:r>
              <a:rPr lang="hr-HR" dirty="0" smtClean="0"/>
              <a:t>dojenčad koja pokazuje znakove i simptome tijekom prvih mjeseci života</a:t>
            </a:r>
          </a:p>
          <a:p>
            <a:r>
              <a:rPr lang="hr-HR" dirty="0" smtClean="0"/>
              <a:t>tip B</a:t>
            </a:r>
          </a:p>
          <a:p>
            <a:pPr lvl="1"/>
            <a:r>
              <a:rPr lang="hr-HR" dirty="0" smtClean="0"/>
              <a:t>godinama nema znakova bolesti, pojavljuje se u djetinjstvu, veća šansa preživljavanja do odrasle dobi</a:t>
            </a:r>
          </a:p>
          <a:p>
            <a:r>
              <a:rPr lang="hr-HR" dirty="0" smtClean="0"/>
              <a:t>tip C (C1/C2)</a:t>
            </a:r>
          </a:p>
          <a:p>
            <a:pPr lvl="1"/>
            <a:r>
              <a:rPr lang="hr-HR" dirty="0" smtClean="0"/>
              <a:t>ne primjećuju simptome do odrasle dobi</a:t>
            </a:r>
          </a:p>
          <a:p>
            <a:r>
              <a:rPr lang="hr-HR" dirty="0" smtClean="0"/>
              <a:t>NEMA LIJEKA</a:t>
            </a:r>
          </a:p>
        </p:txBody>
      </p:sp>
    </p:spTree>
    <p:extLst>
      <p:ext uri="{BB962C8B-B14F-4D97-AF65-F5344CB8AC3E}">
        <p14:creationId xmlns:p14="http://schemas.microsoft.com/office/powerpoint/2010/main" val="181083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Tipovi </a:t>
            </a:r>
            <a:r>
              <a:rPr lang="hr-HR" dirty="0" err="1" smtClean="0"/>
              <a:t>Niemann</a:t>
            </a:r>
            <a:r>
              <a:rPr lang="hr-HR" dirty="0" smtClean="0"/>
              <a:t>-</a:t>
            </a:r>
            <a:r>
              <a:rPr lang="hr-HR" dirty="0" err="1" smtClean="0"/>
              <a:t>Pickove</a:t>
            </a:r>
            <a:r>
              <a:rPr lang="hr-HR" dirty="0" smtClean="0"/>
              <a:t> bolesti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TIP A i B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/>
          <a:p>
            <a:r>
              <a:rPr lang="hr-HR" dirty="0" smtClean="0"/>
              <a:t>uzrokovane nedostatkom ili neispravnošću enzima </a:t>
            </a:r>
            <a:r>
              <a:rPr lang="hr-HR" dirty="0" err="1" smtClean="0"/>
              <a:t>sfingomijelinaze</a:t>
            </a:r>
            <a:endParaRPr lang="hr-HR" dirty="0"/>
          </a:p>
          <a:p>
            <a:r>
              <a:rPr lang="hr-HR" dirty="0" smtClean="0"/>
              <a:t>uzrokuju staničnu disfunkciju i smrt</a:t>
            </a:r>
          </a:p>
          <a:p>
            <a:r>
              <a:rPr lang="hr-HR" dirty="0" smtClean="0"/>
              <a:t>1:250 000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TIP C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/>
          <a:p>
            <a:r>
              <a:rPr lang="hr-HR" dirty="0" smtClean="0"/>
              <a:t>rijetka nasljedna bolest</a:t>
            </a:r>
          </a:p>
          <a:p>
            <a:r>
              <a:rPr lang="hr-HR" dirty="0" smtClean="0"/>
              <a:t>nakupljanje kolesterola i drugih masti u </a:t>
            </a:r>
            <a:r>
              <a:rPr lang="hr-HR" dirty="0" err="1" smtClean="0"/>
              <a:t>jetri</a:t>
            </a:r>
            <a:r>
              <a:rPr lang="hr-HR" dirty="0" smtClean="0"/>
              <a:t>, slezeni i plućima, te u konačnici u CNS-u</a:t>
            </a:r>
          </a:p>
          <a:p>
            <a:r>
              <a:rPr lang="hr-HR" dirty="0" smtClean="0"/>
              <a:t>1:150 000 (tip C1 u 95</a:t>
            </a:r>
            <a:r>
              <a:rPr lang="hr-HR" smtClean="0"/>
              <a:t>% slučajevima)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52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3924"/>
          <a:stretch/>
        </p:blipFill>
        <p:spPr bwMode="auto">
          <a:xfrm>
            <a:off x="1331640" y="404664"/>
            <a:ext cx="63279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b="3783"/>
          <a:stretch/>
        </p:blipFill>
        <p:spPr bwMode="auto">
          <a:xfrm>
            <a:off x="1331640" y="3501007"/>
            <a:ext cx="6327912" cy="30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dirty="0" smtClean="0"/>
              <a:t>Složeni </a:t>
            </a:r>
            <a:r>
              <a:rPr lang="hr-HR" dirty="0" err="1" smtClean="0"/>
              <a:t>heterozigot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1. </a:t>
            </a:r>
            <a:r>
              <a:rPr lang="hr-HR" dirty="0" err="1" smtClean="0"/>
              <a:t>alel</a:t>
            </a:r>
            <a:endParaRPr lang="hr-HR" dirty="0" smtClean="0"/>
          </a:p>
          <a:p>
            <a:r>
              <a:rPr lang="hr-HR" dirty="0"/>
              <a:t>GRCh38:chr18:23535479</a:t>
            </a:r>
          </a:p>
          <a:p>
            <a:r>
              <a:rPr lang="hr-HR" dirty="0"/>
              <a:t>T:C → N1156S (</a:t>
            </a:r>
            <a:r>
              <a:rPr lang="hr-HR" dirty="0" err="1"/>
              <a:t>missense</a:t>
            </a:r>
            <a:r>
              <a:rPr lang="hr-HR" dirty="0"/>
              <a:t>, </a:t>
            </a:r>
            <a:r>
              <a:rPr lang="hr-HR" dirty="0" err="1"/>
              <a:t>Asn</a:t>
            </a:r>
            <a:r>
              <a:rPr lang="hr-HR" dirty="0"/>
              <a:t> → </a:t>
            </a:r>
            <a:r>
              <a:rPr lang="hr-HR" dirty="0" err="1"/>
              <a:t>Ser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24677" r="25773" b="25676"/>
          <a:stretch/>
        </p:blipFill>
        <p:spPr bwMode="auto">
          <a:xfrm>
            <a:off x="1381090" y="1041203"/>
            <a:ext cx="638182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2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" t="9527" r="1264" b="3483"/>
          <a:stretch/>
        </p:blipFill>
        <p:spPr bwMode="auto">
          <a:xfrm>
            <a:off x="598660" y="2276872"/>
            <a:ext cx="794668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9" b="42074"/>
          <a:stretch/>
        </p:blipFill>
        <p:spPr bwMode="auto">
          <a:xfrm>
            <a:off x="359532" y="541687"/>
            <a:ext cx="8424936" cy="159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2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Složeni </a:t>
            </a:r>
            <a:r>
              <a:rPr lang="hr-HR" dirty="0" err="1" smtClean="0"/>
              <a:t>heterozigot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2. </a:t>
            </a:r>
            <a:r>
              <a:rPr lang="hr-HR" dirty="0" err="1" smtClean="0"/>
              <a:t>alel</a:t>
            </a:r>
            <a:endParaRPr lang="hr-HR" dirty="0" smtClean="0"/>
          </a:p>
          <a:p>
            <a:r>
              <a:rPr lang="hr-HR" dirty="0"/>
              <a:t>GRCh38:chr18:23539418</a:t>
            </a:r>
          </a:p>
          <a:p>
            <a:r>
              <a:rPr lang="hr-HR" dirty="0"/>
              <a:t>C:T → V950M (</a:t>
            </a:r>
            <a:r>
              <a:rPr lang="hr-HR" dirty="0" err="1"/>
              <a:t>missense</a:t>
            </a:r>
            <a:r>
              <a:rPr lang="hr-HR" dirty="0"/>
              <a:t>, Val → </a:t>
            </a:r>
            <a:r>
              <a:rPr lang="hr-HR" dirty="0" err="1"/>
              <a:t>Met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t="24373" r="25222" b="25368"/>
          <a:stretch/>
        </p:blipFill>
        <p:spPr bwMode="auto">
          <a:xfrm>
            <a:off x="1371318" y="1196752"/>
            <a:ext cx="640136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1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299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Čovjek s poremećajem pohrane lipida </vt:lpstr>
      <vt:lpstr>Opis slučaja</vt:lpstr>
      <vt:lpstr>Bolest: Niemann-Pickova bolest C1 (NPC1)</vt:lpstr>
      <vt:lpstr>Niemann-Pick (A, B ili C)</vt:lpstr>
      <vt:lpstr>Tipovi Niemann-Pickove bolesti</vt:lpstr>
      <vt:lpstr>PowerPoint Presentation</vt:lpstr>
      <vt:lpstr>Složeni heterozigot</vt:lpstr>
      <vt:lpstr>PowerPoint Presentation</vt:lpstr>
      <vt:lpstr>Složeni heterozigot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Čovjek s poremećajem pohrane lipida</dc:title>
  <dc:creator>student</dc:creator>
  <cp:lastModifiedBy>student</cp:lastModifiedBy>
  <cp:revision>7</cp:revision>
  <dcterms:created xsi:type="dcterms:W3CDTF">2020-01-28T12:52:45Z</dcterms:created>
  <dcterms:modified xsi:type="dcterms:W3CDTF">2020-01-28T13:53:54Z</dcterms:modified>
</cp:coreProperties>
</file>