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1764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939AF-BCA8-43EE-B377-741C7C768681}" type="datetimeFigureOut">
              <a:rPr lang="hr-HR" smtClean="0"/>
              <a:t>22.1.2020.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344E-236C-43ED-BA46-3FDEC66A95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6126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939AF-BCA8-43EE-B377-741C7C768681}" type="datetimeFigureOut">
              <a:rPr lang="hr-HR" smtClean="0"/>
              <a:t>22.1.2020.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344E-236C-43ED-BA46-3FDEC66A95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7369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939AF-BCA8-43EE-B377-741C7C768681}" type="datetimeFigureOut">
              <a:rPr lang="hr-HR" smtClean="0"/>
              <a:t>22.1.2020.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344E-236C-43ED-BA46-3FDEC66A95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9597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939AF-BCA8-43EE-B377-741C7C768681}" type="datetimeFigureOut">
              <a:rPr lang="hr-HR" smtClean="0"/>
              <a:t>22.1.2020.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344E-236C-43ED-BA46-3FDEC66A95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9882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939AF-BCA8-43EE-B377-741C7C768681}" type="datetimeFigureOut">
              <a:rPr lang="hr-HR" smtClean="0"/>
              <a:t>22.1.2020.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344E-236C-43ED-BA46-3FDEC66A95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8821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939AF-BCA8-43EE-B377-741C7C768681}" type="datetimeFigureOut">
              <a:rPr lang="hr-HR" smtClean="0"/>
              <a:t>22.1.2020.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344E-236C-43ED-BA46-3FDEC66A95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0697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939AF-BCA8-43EE-B377-741C7C768681}" type="datetimeFigureOut">
              <a:rPr lang="hr-HR" smtClean="0"/>
              <a:t>22.1.2020.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344E-236C-43ED-BA46-3FDEC66A95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9466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939AF-BCA8-43EE-B377-741C7C768681}" type="datetimeFigureOut">
              <a:rPr lang="hr-HR" smtClean="0"/>
              <a:t>22.1.2020.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344E-236C-43ED-BA46-3FDEC66A95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38249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939AF-BCA8-43EE-B377-741C7C768681}" type="datetimeFigureOut">
              <a:rPr lang="hr-HR" smtClean="0"/>
              <a:t>22.1.2020.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344E-236C-43ED-BA46-3FDEC66A95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2048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939AF-BCA8-43EE-B377-741C7C768681}" type="datetimeFigureOut">
              <a:rPr lang="hr-HR" smtClean="0"/>
              <a:t>22.1.2020.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344E-236C-43ED-BA46-3FDEC66A95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6076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939AF-BCA8-43EE-B377-741C7C768681}" type="datetimeFigureOut">
              <a:rPr lang="hr-HR" smtClean="0"/>
              <a:t>22.1.2020.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344E-236C-43ED-BA46-3FDEC66A95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0875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939AF-BCA8-43EE-B377-741C7C768681}" type="datetimeFigureOut">
              <a:rPr lang="hr-HR" smtClean="0"/>
              <a:t>22.1.2020.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1344E-236C-43ED-BA46-3FDEC66A95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6818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Tekuća biopsija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5095203"/>
            <a:ext cx="6400800" cy="1752600"/>
          </a:xfrm>
        </p:spPr>
        <p:txBody>
          <a:bodyPr/>
          <a:lstStyle/>
          <a:p>
            <a:r>
              <a:rPr lang="hr-HR" dirty="0" smtClean="0"/>
              <a:t>Tomislav Glavan</a:t>
            </a:r>
          </a:p>
          <a:p>
            <a:r>
              <a:rPr lang="hr-HR" dirty="0" smtClean="0"/>
              <a:t>Dora </a:t>
            </a:r>
            <a:r>
              <a:rPr lang="hr-HR" dirty="0" err="1" smtClean="0"/>
              <a:t>Kačer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37387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Tekuća biopsija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42792" cy="4525963"/>
          </a:xfrm>
        </p:spPr>
        <p:txBody>
          <a:bodyPr/>
          <a:lstStyle/>
          <a:p>
            <a:r>
              <a:rPr lang="hr-HR" sz="2400" dirty="0" smtClean="0"/>
              <a:t>Primarno se temelji na vađenju krvi, ali i nekih drugih tjelesnih tekućina u svrhu dijagnostike</a:t>
            </a:r>
          </a:p>
          <a:p>
            <a:r>
              <a:rPr lang="hr-HR" sz="2400" dirty="0" smtClean="0"/>
              <a:t>Manja </a:t>
            </a:r>
            <a:r>
              <a:rPr lang="hr-HR" sz="2400" dirty="0" err="1" smtClean="0"/>
              <a:t>invazivnost</a:t>
            </a:r>
            <a:r>
              <a:rPr lang="hr-HR" sz="2400" dirty="0" smtClean="0"/>
              <a:t> u odnosu na tradicionalnu tkivnu biopsiju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1026" name="Picture 2" descr="Slikovni rezultat za liquid biops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772816"/>
            <a:ext cx="3994295" cy="3858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7365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 smtClean="0"/>
              <a:t>ctDNA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sz="3100" i="1" dirty="0" err="1" smtClean="0"/>
              <a:t>circulating</a:t>
            </a:r>
            <a:r>
              <a:rPr lang="hr-HR" sz="3100" i="1" dirty="0" smtClean="0"/>
              <a:t> tumor DNA</a:t>
            </a:r>
            <a:endParaRPr lang="hr-HR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smtClean="0"/>
              <a:t>Fragmenti DNA tumorskog podrijetla </a:t>
            </a:r>
          </a:p>
          <a:p>
            <a:r>
              <a:rPr lang="hr-HR" sz="2400" dirty="0" smtClean="0"/>
              <a:t>Pretpostavlja se da se oslobađaju iz nekrotičnog/</a:t>
            </a:r>
            <a:r>
              <a:rPr lang="hr-HR" sz="2400" dirty="0" err="1" smtClean="0"/>
              <a:t>apoptotičnog</a:t>
            </a:r>
            <a:r>
              <a:rPr lang="hr-HR" sz="2400" dirty="0" smtClean="0"/>
              <a:t> tumorskog tkiva</a:t>
            </a:r>
          </a:p>
          <a:p>
            <a:r>
              <a:rPr lang="hr-HR" sz="2400" dirty="0" smtClean="0"/>
              <a:t>Fragmenti su uglavnom veličine oko 166bp</a:t>
            </a:r>
          </a:p>
          <a:p>
            <a:endParaRPr lang="hr-HR" dirty="0"/>
          </a:p>
        </p:txBody>
      </p:sp>
      <p:pic>
        <p:nvPicPr>
          <p:cNvPr id="2050" name="Picture 2" descr="https://scontent-vie1-1.xx.fbcdn.net/v/t1.15752-9/83262982_593857351453067_2986900994157182976_n.jpg?_nc_cat=110&amp;_nc_ohc=O2piTgEaX1kAX9YB9Ei&amp;_nc_ht=scontent-vie1-1.xx&amp;oh=87815a793e85f13ea6a271b786a9487d&amp;oe=5E8F402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8" r="7293"/>
          <a:stretch/>
        </p:blipFill>
        <p:spPr bwMode="auto">
          <a:xfrm>
            <a:off x="1907704" y="3429000"/>
            <a:ext cx="4968552" cy="281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5400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upload.wikimedia.org/wikipedia/commons/thumb/0/0f/CtDNA_in_circulation.png/500px-CtDNA_in_circul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43065"/>
            <a:ext cx="4608513" cy="3299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Slikovni rezultat za liquid biops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692696"/>
            <a:ext cx="3131296" cy="590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3555840"/>
            <a:ext cx="54726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 smtClean="0"/>
              <a:t>Krv se sakuplja u epruvete s EDTA → sprječava zgrušavanje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 smtClean="0"/>
              <a:t>Ne koristi se </a:t>
            </a:r>
            <a:r>
              <a:rPr lang="hr-HR" sz="2400" dirty="0" err="1" smtClean="0"/>
              <a:t>heparin</a:t>
            </a:r>
            <a:r>
              <a:rPr lang="hr-HR" sz="2400" dirty="0" smtClean="0"/>
              <a:t> budući da interferira s PCR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 smtClean="0"/>
              <a:t>Provode se mjere da se spriječi razaranje leukocita prisutnih u krvi </a:t>
            </a:r>
            <a:r>
              <a:rPr lang="hr-HR" sz="2400" dirty="0" smtClean="0"/>
              <a:t>→ smanjuje se količina </a:t>
            </a:r>
            <a:r>
              <a:rPr lang="hr-HR" sz="2400" dirty="0" err="1" smtClean="0"/>
              <a:t>cfDNA</a:t>
            </a:r>
            <a:r>
              <a:rPr lang="hr-HR" sz="2400" dirty="0" smtClean="0"/>
              <a:t> u uzorku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 smtClean="0"/>
              <a:t>Centrifugiranje </a:t>
            </a:r>
            <a:r>
              <a:rPr lang="hr-HR" sz="2400" dirty="0" smtClean="0"/>
              <a:t>→ plazma bolja od seruma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271171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Analiza </a:t>
            </a:r>
            <a:r>
              <a:rPr lang="hr-HR" dirty="0" err="1" smtClean="0"/>
              <a:t>ctDNA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„</a:t>
            </a:r>
            <a:r>
              <a:rPr lang="hr-HR" dirty="0" err="1" smtClean="0"/>
              <a:t>Untargeted</a:t>
            </a:r>
            <a:r>
              <a:rPr lang="hr-HR" dirty="0" smtClean="0"/>
              <a:t>” pristup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Sva DNA iz uzorka se odmah </a:t>
            </a:r>
            <a:r>
              <a:rPr lang="hr-HR" dirty="0" err="1" smtClean="0"/>
              <a:t>sekvencira</a:t>
            </a:r>
            <a:endParaRPr lang="hr-HR" dirty="0" smtClean="0"/>
          </a:p>
          <a:p>
            <a:r>
              <a:rPr lang="hr-HR" dirty="0" smtClean="0"/>
              <a:t>Korisno u istraživanju heterogenosti tumora</a:t>
            </a:r>
          </a:p>
          <a:p>
            <a:r>
              <a:rPr lang="hr-HR" dirty="0" smtClean="0"/>
              <a:t>Izvor novih informacija za poboljšanje detekcije </a:t>
            </a:r>
            <a:r>
              <a:rPr lang="hr-HR" dirty="0" err="1" smtClean="0"/>
              <a:t>ctDNA</a:t>
            </a:r>
            <a:endParaRPr lang="hr-HR" dirty="0" smtClean="0"/>
          </a:p>
          <a:p>
            <a:r>
              <a:rPr lang="hr-HR" dirty="0" smtClean="0"/>
              <a:t>Nije korisno za </a:t>
            </a:r>
            <a:r>
              <a:rPr lang="hr-HR" dirty="0" err="1" smtClean="0"/>
              <a:t>screening</a:t>
            </a:r>
            <a:r>
              <a:rPr lang="hr-HR" dirty="0" smtClean="0"/>
              <a:t> testove</a:t>
            </a:r>
            <a:endParaRPr lang="hr-H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„</a:t>
            </a:r>
            <a:r>
              <a:rPr lang="hr-HR" dirty="0" err="1" smtClean="0"/>
              <a:t>Targeted</a:t>
            </a:r>
            <a:r>
              <a:rPr lang="hr-HR" dirty="0" smtClean="0"/>
              <a:t>” pristup</a:t>
            </a:r>
            <a:endParaRPr lang="hr-HR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r-HR" dirty="0" smtClean="0"/>
              <a:t>Korisno za </a:t>
            </a:r>
            <a:r>
              <a:rPr lang="hr-HR" dirty="0" err="1" smtClean="0"/>
              <a:t>screening</a:t>
            </a:r>
            <a:r>
              <a:rPr lang="hr-HR" dirty="0" smtClean="0"/>
              <a:t> test</a:t>
            </a:r>
          </a:p>
          <a:p>
            <a:r>
              <a:rPr lang="hr-HR" dirty="0" smtClean="0"/>
              <a:t>Imamo već panele s poznatim sekvencama (mutacijama) vezane uz pojedinu vrstu tumora</a:t>
            </a:r>
          </a:p>
          <a:p>
            <a:r>
              <a:rPr lang="hr-HR" dirty="0" smtClean="0"/>
              <a:t>Najčešći tumori: dojka, prostata, jajnik, pluća, debelo </a:t>
            </a:r>
            <a:r>
              <a:rPr lang="hr-HR" dirty="0" err="1" smtClean="0"/>
              <a:t>crijevo..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05014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b="1" dirty="0" smtClean="0"/>
              <a:t>CAPP-</a:t>
            </a:r>
            <a:r>
              <a:rPr lang="en-US" sz="3100" b="1" dirty="0" err="1" smtClean="0"/>
              <a:t>Seq</a:t>
            </a:r>
            <a:r>
              <a:rPr lang="hr-HR" sz="3100" b="1" dirty="0" smtClean="0"/>
              <a:t/>
            </a:r>
            <a:br>
              <a:rPr lang="hr-HR" sz="3100" b="1" dirty="0" smtClean="0"/>
            </a:br>
            <a:r>
              <a:rPr lang="en-US" sz="2400" b="1" i="1" dirty="0" err="1" smtClean="0"/>
              <a:t>CAncer</a:t>
            </a:r>
            <a:r>
              <a:rPr lang="en-US" sz="2400" b="1" i="1" dirty="0" smtClean="0"/>
              <a:t> </a:t>
            </a:r>
            <a:r>
              <a:rPr lang="en-US" sz="2400" b="1" i="1" dirty="0"/>
              <a:t>Personalized Profiling by deep Sequencing</a:t>
            </a:r>
            <a:r>
              <a:rPr lang="en-US" sz="3100" b="1" dirty="0"/>
              <a:t> 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098" name="Picture 2" descr="File:Wiki figure updated5.pd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99" y="1700808"/>
            <a:ext cx="8712968" cy="4336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163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CancerSEEK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4824536" cy="4968552"/>
          </a:xfrm>
        </p:spPr>
        <p:txBody>
          <a:bodyPr>
            <a:normAutofit/>
          </a:bodyPr>
          <a:lstStyle/>
          <a:p>
            <a:r>
              <a:rPr lang="hr-HR" sz="2400" dirty="0" smtClean="0"/>
              <a:t>Osim detekcije </a:t>
            </a:r>
            <a:r>
              <a:rPr lang="hr-HR" sz="2400" dirty="0" err="1" smtClean="0"/>
              <a:t>ctDNA</a:t>
            </a:r>
            <a:r>
              <a:rPr lang="hr-HR" sz="2400" dirty="0" smtClean="0"/>
              <a:t> vrši se i detekcija tumorskih antigena (markera) za što veću preciznost</a:t>
            </a:r>
          </a:p>
          <a:p>
            <a:r>
              <a:rPr lang="hr-HR" sz="2400" dirty="0" err="1" smtClean="0"/>
              <a:t>CancerSEEK</a:t>
            </a:r>
            <a:r>
              <a:rPr lang="hr-HR" sz="2400" dirty="0" smtClean="0"/>
              <a:t> testovi su bili pozitivni u medijanu od 70% od 8 vrsta tumora za koje ne postoji dobar </a:t>
            </a:r>
            <a:r>
              <a:rPr lang="hr-HR" sz="2400" dirty="0" err="1" smtClean="0"/>
              <a:t>screening</a:t>
            </a:r>
            <a:r>
              <a:rPr lang="hr-HR" sz="2400" dirty="0" smtClean="0"/>
              <a:t> test</a:t>
            </a:r>
          </a:p>
          <a:p>
            <a:r>
              <a:rPr lang="hr-HR" sz="2400" dirty="0" smtClean="0"/>
              <a:t>Osjetljivost je bila u rasponu između 69% do 98%</a:t>
            </a:r>
          </a:p>
          <a:p>
            <a:r>
              <a:rPr lang="hr-HR" sz="2400" dirty="0" smtClean="0"/>
              <a:t>Specifičnost: &gt;99% (lažno pozitivno u 7 od 812 zdravih osoba)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5122" name="Picture 2" descr="Slikovni rezultat za cancerse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924944"/>
            <a:ext cx="3872008" cy="256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4700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51520" y="980728"/>
            <a:ext cx="4040188" cy="639762"/>
          </a:xfrm>
        </p:spPr>
        <p:txBody>
          <a:bodyPr/>
          <a:lstStyle/>
          <a:p>
            <a:pPr algn="ctr"/>
            <a:r>
              <a:rPr lang="hr-HR" dirty="0" smtClean="0"/>
              <a:t>Prednosti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95536" y="2276872"/>
            <a:ext cx="4112196" cy="1944216"/>
          </a:xfrm>
        </p:spPr>
        <p:txBody>
          <a:bodyPr/>
          <a:lstStyle/>
          <a:p>
            <a:r>
              <a:rPr lang="hr-HR" dirty="0" smtClean="0"/>
              <a:t>visoka specifičnost</a:t>
            </a:r>
          </a:p>
          <a:p>
            <a:r>
              <a:rPr lang="hr-HR" dirty="0" smtClean="0"/>
              <a:t>neinvazivna metoda</a:t>
            </a:r>
          </a:p>
          <a:p>
            <a:r>
              <a:rPr lang="hr-HR" dirty="0" smtClean="0"/>
              <a:t>korisna za </a:t>
            </a:r>
            <a:r>
              <a:rPr lang="hr-HR" dirty="0" err="1" smtClean="0"/>
              <a:t>screening</a:t>
            </a:r>
            <a:r>
              <a:rPr lang="hr-HR" dirty="0" smtClean="0"/>
              <a:t> testove</a:t>
            </a:r>
          </a:p>
          <a:p>
            <a:endParaRPr lang="hr-H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0" y="980728"/>
            <a:ext cx="4041775" cy="639762"/>
          </a:xfrm>
        </p:spPr>
        <p:txBody>
          <a:bodyPr/>
          <a:lstStyle/>
          <a:p>
            <a:pPr algn="ctr"/>
            <a:r>
              <a:rPr lang="hr-HR" dirty="0" smtClean="0"/>
              <a:t>Nedostatci</a:t>
            </a:r>
            <a:endParaRPr lang="hr-HR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4008" y="1988840"/>
            <a:ext cx="4248472" cy="2253208"/>
          </a:xfrm>
        </p:spPr>
        <p:txBody>
          <a:bodyPr/>
          <a:lstStyle/>
          <a:p>
            <a:r>
              <a:rPr lang="hr-HR" dirty="0" smtClean="0"/>
              <a:t>mala osjetljivost u ranim stadijima tumora ( 1 mol DNA na mililitar plazme)</a:t>
            </a:r>
          </a:p>
          <a:p>
            <a:r>
              <a:rPr lang="hr-HR" dirty="0" smtClean="0"/>
              <a:t>nemoguća lokalizacija tumorskog tkiva bez PET CT-a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35438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257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Tekuća biopsija</vt:lpstr>
      <vt:lpstr>Tekuća biopsija</vt:lpstr>
      <vt:lpstr>ctDNA circulating tumor DNA</vt:lpstr>
      <vt:lpstr>PowerPoint Presentation</vt:lpstr>
      <vt:lpstr>Analiza ctDNA</vt:lpstr>
      <vt:lpstr>CAPP-Seq CAncer Personalized Profiling by deep Sequencing </vt:lpstr>
      <vt:lpstr>CancerSEEK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Tekuća biopsija</dc:title>
  <dc:creator>student</dc:creator>
  <cp:lastModifiedBy>student</cp:lastModifiedBy>
  <cp:revision>5</cp:revision>
  <dcterms:created xsi:type="dcterms:W3CDTF">2020-01-22T17:00:04Z</dcterms:created>
  <dcterms:modified xsi:type="dcterms:W3CDTF">2020-01-22T17:47:46Z</dcterms:modified>
</cp:coreProperties>
</file>