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83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78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7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5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24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00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80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8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73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8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7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A392-6DB1-470B-9DF8-F31B3D828494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C2FA-AA0F-42E5-9902-8EDB18C41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2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Virusni vektori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933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Dora </a:t>
            </a:r>
            <a:r>
              <a:rPr lang="hr-HR" dirty="0" err="1" smtClean="0"/>
              <a:t>Kačer</a:t>
            </a:r>
            <a:endParaRPr lang="hr-HR" dirty="0" smtClean="0"/>
          </a:p>
          <a:p>
            <a:r>
              <a:rPr lang="hr-HR" dirty="0" smtClean="0"/>
              <a:t>Tomislav Glavan</a:t>
            </a:r>
          </a:p>
          <a:p>
            <a:r>
              <a:rPr lang="hr-HR" dirty="0" smtClean="0"/>
              <a:t>Ines Vidović</a:t>
            </a:r>
          </a:p>
          <a:p>
            <a:r>
              <a:rPr lang="hr-HR" dirty="0" smtClean="0"/>
              <a:t>Mario </a:t>
            </a:r>
            <a:r>
              <a:rPr lang="hr-HR" dirty="0" err="1" smtClean="0"/>
              <a:t>Lazaneo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858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>
                <a:latin typeface="Calibri" panose="020F0502020204030204" pitchFamily="34" charset="0"/>
              </a:rPr>
              <a:t>Niemann-Pickova bolest tipa A (NPD-A)</a:t>
            </a:r>
            <a:r>
              <a:rPr lang="hr-HR" dirty="0" smtClean="0">
                <a:latin typeface="Calibri" panose="020F0502020204030204" pitchFamily="34" charset="0"/>
              </a:rPr>
              <a:t>; </a:t>
            </a:r>
            <a:r>
              <a:rPr lang="vi-VN" dirty="0" smtClean="0">
                <a:latin typeface="Calibri" panose="020F0502020204030204" pitchFamily="34" charset="0"/>
              </a:rPr>
              <a:t>lizosomalni poremećaj skladištenja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vi-VN" dirty="0" smtClean="0">
                <a:latin typeface="Calibri" panose="020F0502020204030204" pitchFamily="34" charset="0"/>
              </a:rPr>
              <a:t>karakteriziraju</a:t>
            </a:r>
            <a:r>
              <a:rPr lang="hr-HR" dirty="0" smtClean="0">
                <a:latin typeface="Calibri" panose="020F0502020204030204" pitchFamily="34" charset="0"/>
              </a:rPr>
              <a:t> ga </a:t>
            </a:r>
            <a:r>
              <a:rPr lang="vi-VN" dirty="0" smtClean="0">
                <a:latin typeface="Calibri" panose="020F0502020204030204" pitchFamily="34" charset="0"/>
              </a:rPr>
              <a:t>neurodegeneracija i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rana smrt.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Neaktivacijske mutacije u genu koji kodira sfingomijelinizazu enzima (ASM) uzrokuju infantilni neurovisceralni nedostatak</a:t>
            </a:r>
            <a:r>
              <a:rPr lang="hr-HR" dirty="0" smtClean="0">
                <a:latin typeface="Calibri" panose="020F0502020204030204" pitchFamily="34" charset="0"/>
              </a:rPr>
              <a:t> ASM-a.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Blaži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oblik NPD-B</a:t>
            </a:r>
            <a:r>
              <a:rPr lang="hr-HR" dirty="0" smtClean="0">
                <a:latin typeface="Calibri" panose="020F0502020204030204" pitchFamily="34" charset="0"/>
              </a:rPr>
              <a:t>; </a:t>
            </a:r>
            <a:r>
              <a:rPr lang="vi-VN" dirty="0" smtClean="0">
                <a:latin typeface="Calibri" panose="020F0502020204030204" pitchFamily="34" charset="0"/>
              </a:rPr>
              <a:t>hepatosplenomegalij</a:t>
            </a:r>
            <a:r>
              <a:rPr lang="hr-HR" dirty="0">
                <a:latin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</a:rPr>
              <a:t> i plućn</a:t>
            </a:r>
            <a:r>
              <a:rPr lang="hr-HR" dirty="0">
                <a:latin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</a:rPr>
              <a:t> disfunkcij</a:t>
            </a:r>
            <a:r>
              <a:rPr lang="hr-HR" dirty="0">
                <a:latin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</a:rPr>
              <a:t>, nema neuroloških deficita.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</a:rPr>
              <a:t>acijenti s NPD-A</a:t>
            </a:r>
            <a:r>
              <a:rPr lang="hr-HR" dirty="0" smtClean="0">
                <a:latin typeface="Calibri" panose="020F0502020204030204" pitchFamily="34" charset="0"/>
              </a:rPr>
              <a:t>;  </a:t>
            </a:r>
            <a:r>
              <a:rPr lang="vi-VN" dirty="0" smtClean="0">
                <a:latin typeface="Calibri" panose="020F0502020204030204" pitchFamily="34" charset="0"/>
              </a:rPr>
              <a:t>brzo progresivno mentalno pogoršanje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vi-VN" dirty="0" smtClean="0">
                <a:latin typeface="Calibri" panose="020F0502020204030204" pitchFamily="34" charset="0"/>
              </a:rPr>
              <a:t>izraženi gubit</a:t>
            </a:r>
            <a:r>
              <a:rPr lang="hr-HR" dirty="0" err="1" smtClean="0">
                <a:latin typeface="Calibri" panose="020F0502020204030204" pitchFamily="34" charset="0"/>
              </a:rPr>
              <a:t>ak</a:t>
            </a:r>
            <a:r>
              <a:rPr lang="vi-VN" dirty="0" smtClean="0">
                <a:latin typeface="Calibri" panose="020F0502020204030204" pitchFamily="34" charset="0"/>
              </a:rPr>
              <a:t> rane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motoričke sposobnosti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vi-VN" dirty="0" smtClean="0">
                <a:latin typeface="Calibri" panose="020F0502020204030204" pitchFamily="34" charset="0"/>
              </a:rPr>
              <a:t>opadanje kognitiva uz sistemsku disfunkciju NPD-B.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NPD-A dijagnosticira se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nakon pojave simptoma u dobi od 3</a:t>
            </a:r>
            <a:r>
              <a:rPr lang="hr-HR" dirty="0" smtClean="0">
                <a:latin typeface="Calibri" panose="020F0502020204030204" pitchFamily="34" charset="0"/>
              </a:rPr>
              <a:t>.-6. mjeseca</a:t>
            </a:r>
            <a:r>
              <a:rPr lang="vi-VN" dirty="0" smtClean="0">
                <a:latin typeface="Calibri" panose="020F0502020204030204" pitchFamily="34" charset="0"/>
              </a:rPr>
              <a:t>. Brz</a:t>
            </a:r>
            <a:r>
              <a:rPr lang="hr-HR" dirty="0" smtClean="0">
                <a:latin typeface="Calibri" panose="020F0502020204030204" pitchFamily="34" charset="0"/>
              </a:rPr>
              <a:t>i </a:t>
            </a:r>
            <a:r>
              <a:rPr lang="vi-VN" dirty="0" smtClean="0">
                <a:latin typeface="Calibri" panose="020F0502020204030204" pitchFamily="34" charset="0"/>
              </a:rPr>
              <a:t>neurodegenerativni tijek dovodi do smrti prije 3 godine.</a:t>
            </a:r>
            <a:endParaRPr lang="hr-H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837"/>
            <a:ext cx="230425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3042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r>
              <a:rPr lang="hr-HR" dirty="0" smtClean="0">
                <a:latin typeface="Calibri" panose="020F0502020204030204" pitchFamily="34" charset="0"/>
              </a:rPr>
              <a:t>Direktna metoda.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S</a:t>
            </a:r>
            <a:r>
              <a:rPr lang="vi-VN" dirty="0" smtClean="0">
                <a:latin typeface="Calibri" panose="020F0502020204030204" pitchFamily="34" charset="0"/>
              </a:rPr>
              <a:t>igurnost i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djelotvornost isporuke rekombinantnog AAV9 vektora</a:t>
            </a:r>
            <a:r>
              <a:rPr lang="hr-HR" dirty="0" smtClean="0">
                <a:latin typeface="Calibri" panose="020F0502020204030204" pitchFamily="34" charset="0"/>
              </a:rPr>
              <a:t> u CM .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M</a:t>
            </a:r>
            <a:r>
              <a:rPr lang="vi-VN" dirty="0" smtClean="0">
                <a:latin typeface="Calibri" panose="020F0502020204030204" pitchFamily="34" charset="0"/>
              </a:rPr>
              <a:t>odel knockout miša kojem nedostaje ASM gen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(ASM-KO) u stanicama dobivenih od pacijenata s NPD-A</a:t>
            </a:r>
            <a:r>
              <a:rPr lang="hr-HR" dirty="0" smtClean="0">
                <a:latin typeface="Calibri" panose="020F0502020204030204" pitchFamily="34" charset="0"/>
              </a:rPr>
              <a:t>. 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</a:rPr>
              <a:t>enormalno nakupljanje sfingomijelin</a:t>
            </a:r>
            <a:r>
              <a:rPr lang="hr-HR" dirty="0" smtClean="0">
                <a:latin typeface="Calibri" panose="020F0502020204030204" pitchFamily="34" charset="0"/>
              </a:rPr>
              <a:t>a, </a:t>
            </a:r>
            <a:r>
              <a:rPr lang="vi-VN" dirty="0" smtClean="0">
                <a:latin typeface="Calibri" panose="020F0502020204030204" pitchFamily="34" charset="0"/>
              </a:rPr>
              <a:t>lipidni metaboliti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dovod</a:t>
            </a:r>
            <a:r>
              <a:rPr lang="hr-HR" dirty="0" smtClean="0">
                <a:latin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</a:rPr>
              <a:t> do promjena u transkripciji gena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vi-VN" dirty="0" smtClean="0">
                <a:latin typeface="Calibri" panose="020F0502020204030204" pitchFamily="34" charset="0"/>
              </a:rPr>
              <a:t>distribuciji različitih molekula, autofagiji, sinaptičkoj funkciji.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ASM-KO model miša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razvija ataksiju i oštećenje pamćenja, te ima </a:t>
            </a:r>
            <a:r>
              <a:rPr lang="hr-HR" dirty="0" smtClean="0">
                <a:latin typeface="Calibri" panose="020F0502020204030204" pitchFamily="34" charset="0"/>
              </a:rPr>
              <a:t>kraći životni</a:t>
            </a:r>
            <a:r>
              <a:rPr lang="vi-VN" dirty="0" smtClean="0">
                <a:latin typeface="Calibri" panose="020F0502020204030204" pitchFamily="34" charset="0"/>
              </a:rPr>
              <a:t> vijek.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Izravna injekcija različitih </a:t>
            </a:r>
            <a:r>
              <a:rPr lang="hr-HR" dirty="0" err="1" smtClean="0">
                <a:latin typeface="Calibri" panose="020F0502020204030204" pitchFamily="34" charset="0"/>
              </a:rPr>
              <a:t>serotipa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</a:rPr>
              <a:t>adenoasociranog</a:t>
            </a:r>
            <a:r>
              <a:rPr lang="hr-HR" dirty="0" smtClean="0">
                <a:latin typeface="Calibri" panose="020F0502020204030204" pitchFamily="34" charset="0"/>
              </a:rPr>
              <a:t> virusnog vektora (AAV) u mozak miša koji nose kompetentnu kopiju čovjeka.</a:t>
            </a:r>
          </a:p>
          <a:p>
            <a:endParaRPr lang="hr-HR" dirty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92" y="1412776"/>
            <a:ext cx="25168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4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/>
          </a:bodyPr>
          <a:lstStyle/>
          <a:p>
            <a:r>
              <a:rPr lang="vi-VN" dirty="0" smtClean="0">
                <a:latin typeface="Calibri" panose="020F0502020204030204" pitchFamily="34" charset="0"/>
              </a:rPr>
              <a:t>Višestruk</a:t>
            </a:r>
            <a:r>
              <a:rPr lang="hr-HR" dirty="0" smtClean="0">
                <a:latin typeface="Calibri" panose="020F0502020204030204" pitchFamily="34" charset="0"/>
              </a:rPr>
              <a:t>e injekcije AAV</a:t>
            </a:r>
            <a:r>
              <a:rPr lang="vi-VN" dirty="0" smtClean="0">
                <a:latin typeface="Calibri" panose="020F0502020204030204" pitchFamily="34" charset="0"/>
              </a:rPr>
              <a:t> serotipa 1 (AAV1) –HASM</a:t>
            </a:r>
            <a:r>
              <a:rPr lang="hr-HR" dirty="0" smtClean="0">
                <a:latin typeface="Calibri" panose="020F0502020204030204" pitchFamily="34" charset="0"/>
              </a:rPr>
              <a:t> u </a:t>
            </a:r>
            <a:r>
              <a:rPr lang="vi-VN" dirty="0" smtClean="0">
                <a:latin typeface="Calibri" panose="020F0502020204030204" pitchFamily="34" charset="0"/>
              </a:rPr>
              <a:t>parenhim</a:t>
            </a:r>
            <a:r>
              <a:rPr lang="hr-HR" dirty="0" smtClean="0">
                <a:latin typeface="Calibri" panose="020F0502020204030204" pitchFamily="34" charset="0"/>
              </a:rPr>
              <a:t> miša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rezultirale su</a:t>
            </a:r>
            <a:r>
              <a:rPr lang="hr-HR" dirty="0" smtClean="0">
                <a:latin typeface="Calibri" panose="020F0502020204030204" pitchFamily="34" charset="0"/>
              </a:rPr>
              <a:t> odlaganjem u </a:t>
            </a:r>
            <a:r>
              <a:rPr lang="hr-HR" dirty="0" err="1" smtClean="0">
                <a:latin typeface="Calibri" panose="020F0502020204030204" pitchFamily="34" charset="0"/>
              </a:rPr>
              <a:t>kortikalnim</a:t>
            </a:r>
            <a:r>
              <a:rPr lang="hr-HR" dirty="0" smtClean="0">
                <a:latin typeface="Calibri" panose="020F0502020204030204" pitchFamily="34" charset="0"/>
              </a:rPr>
              <a:t> i </a:t>
            </a:r>
            <a:r>
              <a:rPr lang="hr-HR" dirty="0" err="1" smtClean="0">
                <a:latin typeface="Calibri" panose="020F0502020204030204" pitchFamily="34" charset="0"/>
              </a:rPr>
              <a:t>subkortikalnim</a:t>
            </a:r>
            <a:r>
              <a:rPr lang="hr-HR" dirty="0" smtClean="0">
                <a:latin typeface="Calibri" panose="020F0502020204030204" pitchFamily="34" charset="0"/>
              </a:rPr>
              <a:t> dijelovima moždane kore.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Jak</a:t>
            </a:r>
            <a:r>
              <a:rPr lang="vi-VN" dirty="0" smtClean="0">
                <a:latin typeface="Calibri" panose="020F0502020204030204" pitchFamily="34" charset="0"/>
              </a:rPr>
              <a:t> upalni odgovor povezan s gubitkom težine i motoričkim deficitom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kod visokih doza NHP. </a:t>
            </a:r>
            <a:r>
              <a:rPr lang="hr-HR" dirty="0" smtClean="0">
                <a:latin typeface="Calibri" panose="020F0502020204030204" pitchFamily="34" charset="0"/>
              </a:rPr>
              <a:t>.</a:t>
            </a:r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0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Clinvar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5" b="3841"/>
          <a:stretch/>
        </p:blipFill>
        <p:spPr bwMode="auto">
          <a:xfrm>
            <a:off x="-14829" y="1196752"/>
            <a:ext cx="909060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900" dirty="0" smtClean="0"/>
              <a:t>Injekcija u </a:t>
            </a:r>
            <a:r>
              <a:rPr lang="hr-HR" sz="1900" dirty="0" err="1" smtClean="0"/>
              <a:t>cerebelomedularnu</a:t>
            </a:r>
            <a:r>
              <a:rPr lang="hr-HR" sz="1900" dirty="0" smtClean="0"/>
              <a:t> cisternu (CM) izaziva ekspresiju </a:t>
            </a:r>
            <a:r>
              <a:rPr lang="hr-HR" sz="1900" dirty="0" err="1" smtClean="0"/>
              <a:t>sfingomijelinaze</a:t>
            </a:r>
            <a:r>
              <a:rPr lang="hr-HR" sz="1900" dirty="0" smtClean="0"/>
              <a:t> bez znakova toksičnosti</a:t>
            </a:r>
          </a:p>
          <a:p>
            <a:r>
              <a:rPr lang="hr-HR" sz="1900" dirty="0" smtClean="0"/>
              <a:t>CM injekcija pokazuje ovisnost doze i učinka</a:t>
            </a:r>
          </a:p>
          <a:p>
            <a:r>
              <a:rPr lang="hr-HR" sz="1900" dirty="0" smtClean="0"/>
              <a:t>CM injekcija prevenira patologiju u </a:t>
            </a:r>
            <a:r>
              <a:rPr lang="hr-HR" sz="1900" dirty="0" err="1" smtClean="0"/>
              <a:t>cerebelumu</a:t>
            </a:r>
            <a:r>
              <a:rPr lang="hr-HR" sz="1900" dirty="0" smtClean="0"/>
              <a:t> jednako efikasno kao i </a:t>
            </a:r>
            <a:r>
              <a:rPr lang="hr-HR" sz="1900" dirty="0" err="1" smtClean="0"/>
              <a:t>intracelebelarna</a:t>
            </a:r>
            <a:r>
              <a:rPr lang="hr-HR" sz="1900" dirty="0" smtClean="0"/>
              <a:t> (</a:t>
            </a:r>
            <a:r>
              <a:rPr lang="hr-HR" sz="1900" dirty="0" err="1" smtClean="0"/>
              <a:t>iCb</a:t>
            </a:r>
            <a:r>
              <a:rPr lang="hr-HR" sz="1900" dirty="0" smtClean="0"/>
              <a:t>) injekcija ali bez izazivanja upale</a:t>
            </a:r>
          </a:p>
          <a:p>
            <a:r>
              <a:rPr lang="hr-HR" sz="1900" dirty="0" smtClean="0"/>
              <a:t>CM injekcija ublažava patologiju u korteksu i </a:t>
            </a:r>
            <a:r>
              <a:rPr lang="hr-HR" sz="1900" dirty="0" err="1" smtClean="0"/>
              <a:t>hipokampusu</a:t>
            </a:r>
            <a:r>
              <a:rPr lang="hr-HR" sz="1900" dirty="0" smtClean="0"/>
              <a:t>, a </a:t>
            </a:r>
            <a:r>
              <a:rPr lang="hr-HR" sz="1900" dirty="0" err="1" smtClean="0"/>
              <a:t>iCb</a:t>
            </a:r>
            <a:r>
              <a:rPr lang="hr-HR" sz="1900" dirty="0" smtClean="0"/>
              <a:t> ne</a:t>
            </a:r>
          </a:p>
          <a:p>
            <a:r>
              <a:rPr lang="hr-HR" sz="1900" dirty="0" smtClean="0"/>
              <a:t>CM injekcija sprječava patologiju </a:t>
            </a:r>
            <a:r>
              <a:rPr lang="hr-HR" sz="1900" dirty="0" err="1" smtClean="0"/>
              <a:t>jetre</a:t>
            </a:r>
            <a:endParaRPr lang="hr-HR" sz="19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4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CM i </a:t>
            </a:r>
            <a:r>
              <a:rPr lang="hr-HR" dirty="0" err="1" smtClean="0"/>
              <a:t>iCb</a:t>
            </a:r>
            <a:r>
              <a:rPr lang="hr-HR" dirty="0" smtClean="0"/>
              <a:t> su obje djelotvorne, ali CM je sigurnija</a:t>
            </a:r>
          </a:p>
          <a:p>
            <a:r>
              <a:rPr lang="hr-HR" dirty="0" smtClean="0"/>
              <a:t>potrebno je pogoditi pravu dozu kako ne bi došlo do prekomjernog izražaja </a:t>
            </a:r>
            <a:r>
              <a:rPr lang="hr-HR" dirty="0" err="1" smtClean="0"/>
              <a:t>sfingomijelinaze</a:t>
            </a:r>
            <a:r>
              <a:rPr lang="hr-HR" dirty="0" smtClean="0"/>
              <a:t> i toksičnosti</a:t>
            </a:r>
          </a:p>
          <a:p>
            <a:r>
              <a:rPr lang="hr-HR" dirty="0" smtClean="0"/>
              <a:t>CM injekcija utječe i na dublje strukture u mozgu i na </a:t>
            </a:r>
            <a:r>
              <a:rPr lang="hr-HR" dirty="0" err="1" smtClean="0"/>
              <a:t>kraježničnu</a:t>
            </a:r>
            <a:r>
              <a:rPr lang="hr-HR" dirty="0" smtClean="0"/>
              <a:t> moždinu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87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Genska terapija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ubacivanje genetskog materijala u stanice u svrhu kompenzacije nedostatka/abnormalnosti gena</a:t>
            </a:r>
          </a:p>
          <a:p>
            <a:r>
              <a:rPr lang="hr-HR" sz="2800" dirty="0" smtClean="0"/>
              <a:t>izravno ubacivanje gena u stanicu – obično ne funkcionira</a:t>
            </a:r>
          </a:p>
          <a:p>
            <a:r>
              <a:rPr lang="hr-HR" sz="2800" dirty="0" smtClean="0"/>
              <a:t>potreba za vektorima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 descr="Slikovni rezultat za viral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3337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6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Virusni vektori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000" dirty="0" smtClean="0"/>
              <a:t>genetski modificiran da ne izazove bolest (nepatogen) </a:t>
            </a:r>
            <a:r>
              <a:rPr lang="hr-HR" sz="3000" dirty="0" smtClean="0"/>
              <a:t>→ uklonjeni su geni koji kodiraju čimbenike virulencije</a:t>
            </a:r>
            <a:endParaRPr lang="hr-HR" sz="3000" dirty="0" smtClean="0"/>
          </a:p>
          <a:p>
            <a:r>
              <a:rPr lang="hr-HR" sz="3000" dirty="0" smtClean="0"/>
              <a:t>sadrži tražene gene → oni koji nedostaju u stanici neke osobe</a:t>
            </a:r>
          </a:p>
          <a:p>
            <a:r>
              <a:rPr lang="hr-HR" sz="3000" dirty="0" smtClean="0"/>
              <a:t>Unos vektora u organizam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000" dirty="0" smtClean="0"/>
              <a:t>vektor može biti unesen IV u neko specifično tkivo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000" dirty="0" smtClean="0"/>
              <a:t>izolacija pojedinih stanica iz specifičnog tkiva </a:t>
            </a:r>
            <a:r>
              <a:rPr lang="hr-HR" sz="3000" dirty="0" smtClean="0"/>
              <a:t>→ unos vektora u laboratoriju → vraćanje stanica u tkivo</a:t>
            </a:r>
            <a:endParaRPr lang="hr-HR" sz="30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78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play video in new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5" y="2357139"/>
            <a:ext cx="3839716" cy="18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bacteriophage inf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bacteriophage inf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Slikovni rezultat za bacteriophage re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738"/>
            <a:ext cx="30511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6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virusnih vektora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hr-HR" sz="3300" dirty="0" smtClean="0"/>
              <a:t>Najčešće upotrebljavani: </a:t>
            </a:r>
            <a:r>
              <a:rPr lang="hr-HR" sz="3300" dirty="0" err="1" smtClean="0"/>
              <a:t>adenovirus</a:t>
            </a:r>
            <a:r>
              <a:rPr lang="hr-HR" sz="3300" dirty="0" smtClean="0"/>
              <a:t>, retrovirus</a:t>
            </a:r>
          </a:p>
          <a:p>
            <a:r>
              <a:rPr lang="hr-HR" sz="3300" dirty="0" smtClean="0"/>
              <a:t>Retrovirusi:</a:t>
            </a:r>
          </a:p>
          <a:p>
            <a:pPr lvl="1"/>
            <a:r>
              <a:rPr lang="hr-HR" sz="3300" dirty="0" err="1" smtClean="0"/>
              <a:t>lipidna</a:t>
            </a:r>
            <a:r>
              <a:rPr lang="hr-HR" sz="3300" dirty="0" smtClean="0"/>
              <a:t> ovojnica s receptorima</a:t>
            </a:r>
          </a:p>
          <a:p>
            <a:pPr lvl="1"/>
            <a:r>
              <a:rPr lang="hr-HR" sz="3300" dirty="0" smtClean="0"/>
              <a:t>ugradnja u domaćinov DNA</a:t>
            </a:r>
          </a:p>
          <a:p>
            <a:r>
              <a:rPr lang="hr-HR" sz="3300" dirty="0" err="1" smtClean="0"/>
              <a:t>Adenovirus</a:t>
            </a:r>
            <a:endParaRPr lang="hr-HR" sz="3300" dirty="0" smtClean="0"/>
          </a:p>
          <a:p>
            <a:pPr lvl="1"/>
            <a:r>
              <a:rPr lang="hr-HR" sz="3300" dirty="0" smtClean="0"/>
              <a:t>nemaju </a:t>
            </a:r>
            <a:r>
              <a:rPr lang="hr-HR" sz="3300" dirty="0" err="1" smtClean="0"/>
              <a:t>lipidnu</a:t>
            </a:r>
            <a:r>
              <a:rPr lang="hr-HR" sz="3300" dirty="0" smtClean="0"/>
              <a:t> ovojnicu</a:t>
            </a:r>
          </a:p>
          <a:p>
            <a:pPr lvl="1"/>
            <a:r>
              <a:rPr lang="hr-HR" sz="3300" dirty="0" err="1" smtClean="0"/>
              <a:t>kapsida</a:t>
            </a:r>
            <a:r>
              <a:rPr lang="hr-HR" sz="3300" dirty="0" smtClean="0"/>
              <a:t> s receptorima</a:t>
            </a:r>
          </a:p>
          <a:p>
            <a:pPr lvl="1"/>
            <a:r>
              <a:rPr lang="hr-HR" sz="3300" dirty="0" smtClean="0"/>
              <a:t>ne ugrađuju svoju DNA u domaćina</a:t>
            </a:r>
          </a:p>
          <a:p>
            <a:endParaRPr lang="hr-HR" dirty="0"/>
          </a:p>
        </p:txBody>
      </p:sp>
      <p:pic>
        <p:nvPicPr>
          <p:cNvPr id="2050" name="Picture 2" descr="Slikovni rezultat za viral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0956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1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Pseudotipizacija</a:t>
            </a:r>
            <a:r>
              <a:rPr lang="hr-HR" dirty="0" smtClean="0"/>
              <a:t> vektora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promjena receptorskih proteina virusa</a:t>
            </a:r>
          </a:p>
          <a:p>
            <a:r>
              <a:rPr lang="hr-HR" sz="2800" dirty="0" smtClean="0"/>
              <a:t>postiže se tropizam </a:t>
            </a:r>
            <a:r>
              <a:rPr lang="hr-HR" sz="2800" dirty="0" smtClean="0"/>
              <a:t>→ selektivnost za određena tkiva/stanice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4" t="35377" r="30043" b="42655"/>
          <a:stretch/>
        </p:blipFill>
        <p:spPr bwMode="auto">
          <a:xfrm>
            <a:off x="1294412" y="3356991"/>
            <a:ext cx="6765189" cy="22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Adapteri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bez promjene receptora virusa</a:t>
            </a:r>
          </a:p>
          <a:p>
            <a:r>
              <a:rPr lang="hr-HR" sz="2800" dirty="0" smtClean="0"/>
              <a:t>koriste se adapteri </a:t>
            </a:r>
            <a:r>
              <a:rPr lang="hr-HR" sz="2800" dirty="0" smtClean="0"/>
              <a:t>→ jednom stranom vežu virusni protein, a drugom receptor na stanici</a:t>
            </a:r>
            <a:endParaRPr lang="hr-H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8" t="29799" r="30783" b="40627"/>
          <a:stretch/>
        </p:blipFill>
        <p:spPr bwMode="auto">
          <a:xfrm>
            <a:off x="1403648" y="3501008"/>
            <a:ext cx="6202608" cy="26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Rizični faktori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vektori nisu dovoljno selektivni</a:t>
            </a:r>
            <a:r>
              <a:rPr lang="hr-HR" sz="2800" dirty="0" smtClean="0"/>
              <a:t> </a:t>
            </a:r>
          </a:p>
          <a:p>
            <a:r>
              <a:rPr lang="hr-HR" sz="2800" dirty="0" smtClean="0"/>
              <a:t>gen može biti </a:t>
            </a:r>
            <a:r>
              <a:rPr lang="hr-HR" sz="2800" dirty="0" err="1" smtClean="0"/>
              <a:t>inseriran</a:t>
            </a:r>
            <a:r>
              <a:rPr lang="hr-HR" sz="2800" dirty="0" smtClean="0"/>
              <a:t> na krivo mjesto u domaćinovoj DNA </a:t>
            </a:r>
            <a:r>
              <a:rPr lang="hr-HR" sz="2800" dirty="0" smtClean="0"/>
              <a:t>→ mogućnost nastanka štetnih mutacija ili tumora (</a:t>
            </a:r>
            <a:r>
              <a:rPr lang="hr-HR" sz="2800" dirty="0" err="1" smtClean="0"/>
              <a:t>npr</a:t>
            </a:r>
            <a:r>
              <a:rPr lang="hr-HR" sz="2800" dirty="0" smtClean="0"/>
              <a:t>. </a:t>
            </a:r>
            <a:r>
              <a:rPr lang="hr-HR" sz="2800" dirty="0" smtClean="0"/>
              <a:t>kod genske terapije SCID-a) </a:t>
            </a:r>
          </a:p>
          <a:p>
            <a:r>
              <a:rPr lang="hr-HR" sz="2800" dirty="0" smtClean="0"/>
              <a:t>prijenos DNA u spolne stanice </a:t>
            </a:r>
            <a:r>
              <a:rPr lang="hr-HR" sz="2800" dirty="0" smtClean="0"/>
              <a:t>→ promjene se očituju na potomcima pacijenata</a:t>
            </a:r>
          </a:p>
          <a:p>
            <a:r>
              <a:rPr lang="hr-HR" sz="2800" dirty="0" smtClean="0"/>
              <a:t>pretjerana ekspresija</a:t>
            </a:r>
          </a:p>
          <a:p>
            <a:r>
              <a:rPr lang="hr-HR" sz="2800" dirty="0" err="1" smtClean="0"/>
              <a:t>imunosna</a:t>
            </a:r>
            <a:r>
              <a:rPr lang="hr-HR" sz="2800" dirty="0" smtClean="0"/>
              <a:t> reakcija na vektor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8183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Istraživanje: </a:t>
            </a:r>
            <a:r>
              <a:rPr lang="hr-HR" dirty="0" err="1" smtClean="0"/>
              <a:t>Adeno</a:t>
            </a:r>
            <a:r>
              <a:rPr lang="hr-HR" dirty="0" smtClean="0"/>
              <a:t> povezani virusni vektor </a:t>
            </a:r>
            <a:r>
              <a:rPr lang="hr-HR" dirty="0" err="1" smtClean="0"/>
              <a:t>serotipa</a:t>
            </a:r>
            <a:r>
              <a:rPr lang="hr-HR" dirty="0" smtClean="0"/>
              <a:t> 9 kao terapija za </a:t>
            </a:r>
            <a:r>
              <a:rPr lang="hr-HR" dirty="0" err="1" smtClean="0"/>
              <a:t>Niemann</a:t>
            </a:r>
            <a:r>
              <a:rPr lang="hr-HR" dirty="0" smtClean="0"/>
              <a:t>-</a:t>
            </a:r>
            <a:r>
              <a:rPr lang="hr-HR" dirty="0" err="1" smtClean="0"/>
              <a:t>Pickovu</a:t>
            </a:r>
            <a:r>
              <a:rPr lang="hr-HR" dirty="0" smtClean="0"/>
              <a:t> bolest tipa 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558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Virusni vektori</vt:lpstr>
      <vt:lpstr>Genska terapija</vt:lpstr>
      <vt:lpstr>Virusni vektori</vt:lpstr>
      <vt:lpstr>PowerPoint Presentation</vt:lpstr>
      <vt:lpstr>Vrste virusnih vektora</vt:lpstr>
      <vt:lpstr>Pseudotipizacija vektora</vt:lpstr>
      <vt:lpstr>Adapteri</vt:lpstr>
      <vt:lpstr>Rizični faktori</vt:lpstr>
      <vt:lpstr>Istraživanje: Adeno povezani virusni vektor serotipa 9 kao terapija za Niemann-Pickovu bolest tipa A</vt:lpstr>
      <vt:lpstr>Uvod</vt:lpstr>
      <vt:lpstr>Metode</vt:lpstr>
      <vt:lpstr>PowerPoint Presentation</vt:lpstr>
      <vt:lpstr>Clinvar</vt:lpstr>
      <vt:lpstr>Rezultati</vt:lpstr>
      <vt:lpstr>Zaključak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6</cp:revision>
  <dcterms:created xsi:type="dcterms:W3CDTF">2020-01-29T12:49:55Z</dcterms:created>
  <dcterms:modified xsi:type="dcterms:W3CDTF">2020-01-29T14:19:41Z</dcterms:modified>
</cp:coreProperties>
</file>