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2668-948F-48F8-A1EA-F9B690CFD75E}" type="datetimeFigureOut">
              <a:rPr lang="hr-HR" smtClean="0"/>
              <a:t>9.12.2019.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06EA-8F30-42A0-8114-84B0C64270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09219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2668-948F-48F8-A1EA-F9B690CFD75E}" type="datetimeFigureOut">
              <a:rPr lang="hr-HR" smtClean="0"/>
              <a:t>9.12.2019.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06EA-8F30-42A0-8114-84B0C64270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37336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2668-948F-48F8-A1EA-F9B690CFD75E}" type="datetimeFigureOut">
              <a:rPr lang="hr-HR" smtClean="0"/>
              <a:t>9.12.2019.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06EA-8F30-42A0-8114-84B0C64270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0915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2668-948F-48F8-A1EA-F9B690CFD75E}" type="datetimeFigureOut">
              <a:rPr lang="hr-HR" smtClean="0"/>
              <a:t>9.12.2019.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06EA-8F30-42A0-8114-84B0C64270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9145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2668-948F-48F8-A1EA-F9B690CFD75E}" type="datetimeFigureOut">
              <a:rPr lang="hr-HR" smtClean="0"/>
              <a:t>9.12.2019.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06EA-8F30-42A0-8114-84B0C64270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29239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2668-948F-48F8-A1EA-F9B690CFD75E}" type="datetimeFigureOut">
              <a:rPr lang="hr-HR" smtClean="0"/>
              <a:t>9.12.2019.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06EA-8F30-42A0-8114-84B0C64270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54018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2668-948F-48F8-A1EA-F9B690CFD75E}" type="datetimeFigureOut">
              <a:rPr lang="hr-HR" smtClean="0"/>
              <a:t>9.12.2019.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06EA-8F30-42A0-8114-84B0C64270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4012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2668-948F-48F8-A1EA-F9B690CFD75E}" type="datetimeFigureOut">
              <a:rPr lang="hr-HR" smtClean="0"/>
              <a:t>9.12.2019.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06EA-8F30-42A0-8114-84B0C64270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58007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2668-948F-48F8-A1EA-F9B690CFD75E}" type="datetimeFigureOut">
              <a:rPr lang="hr-HR" smtClean="0"/>
              <a:t>9.12.2019.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06EA-8F30-42A0-8114-84B0C64270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76563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2668-948F-48F8-A1EA-F9B690CFD75E}" type="datetimeFigureOut">
              <a:rPr lang="hr-HR" smtClean="0"/>
              <a:t>9.12.2019.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06EA-8F30-42A0-8114-84B0C64270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92955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2668-948F-48F8-A1EA-F9B690CFD75E}" type="datetimeFigureOut">
              <a:rPr lang="hr-HR" smtClean="0"/>
              <a:t>9.12.2019.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06EA-8F30-42A0-8114-84B0C64270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5479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72668-948F-48F8-A1EA-F9B690CFD75E}" type="datetimeFigureOut">
              <a:rPr lang="hr-HR" smtClean="0"/>
              <a:t>9.12.2019.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506EA-8F30-42A0-8114-84B0C64270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27230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TPMT: lijek ili otrov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1960" y="4797152"/>
            <a:ext cx="4608512" cy="1752600"/>
          </a:xfrm>
        </p:spPr>
        <p:txBody>
          <a:bodyPr/>
          <a:lstStyle/>
          <a:p>
            <a:r>
              <a:rPr lang="hr-HR" dirty="0" smtClean="0"/>
              <a:t>Vinko Beg, </a:t>
            </a:r>
          </a:p>
          <a:p>
            <a:r>
              <a:rPr lang="hr-HR" dirty="0" smtClean="0"/>
              <a:t>Matej </a:t>
            </a:r>
            <a:r>
              <a:rPr lang="hr-HR" dirty="0" err="1" smtClean="0"/>
              <a:t>Španić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49292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68960"/>
            <a:ext cx="360040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687879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Tiopurin</a:t>
            </a:r>
            <a:r>
              <a:rPr lang="en-US" sz="2400" dirty="0" smtClean="0"/>
              <a:t> </a:t>
            </a:r>
            <a:r>
              <a:rPr lang="en-US" sz="2400" dirty="0" err="1" smtClean="0"/>
              <a:t>metiltransferaza</a:t>
            </a:r>
            <a:r>
              <a:rPr lang="en-US" sz="2400" dirty="0" smtClean="0"/>
              <a:t> </a:t>
            </a:r>
            <a:r>
              <a:rPr lang="en-US" sz="2400" dirty="0" err="1" smtClean="0"/>
              <a:t>ili</a:t>
            </a:r>
            <a:r>
              <a:rPr lang="en-US" sz="2400" dirty="0" smtClean="0"/>
              <a:t> </a:t>
            </a:r>
            <a:r>
              <a:rPr lang="en-US" sz="2400" dirty="0" err="1" smtClean="0"/>
              <a:t>tiopurin</a:t>
            </a:r>
            <a:r>
              <a:rPr lang="en-US" sz="2400" dirty="0" smtClean="0"/>
              <a:t> S-</a:t>
            </a:r>
            <a:r>
              <a:rPr lang="en-US" sz="2400" dirty="0" err="1" smtClean="0"/>
              <a:t>metiltransferaza</a:t>
            </a:r>
            <a:r>
              <a:rPr lang="en-US" sz="2400" dirty="0" smtClean="0"/>
              <a:t> (TPMT) je </a:t>
            </a:r>
            <a:r>
              <a:rPr lang="en-US" sz="2400" dirty="0" err="1" smtClean="0"/>
              <a:t>enzim</a:t>
            </a:r>
            <a:r>
              <a:rPr lang="en-US" sz="2400" dirty="0" smtClean="0"/>
              <a:t> </a:t>
            </a:r>
            <a:r>
              <a:rPr lang="en-US" sz="2400" dirty="0" err="1" smtClean="0"/>
              <a:t>koji</a:t>
            </a:r>
            <a:r>
              <a:rPr lang="en-US" sz="2400" dirty="0" smtClean="0"/>
              <a:t> </a:t>
            </a:r>
            <a:r>
              <a:rPr lang="en-US" sz="2400" dirty="0" err="1" smtClean="0"/>
              <a:t>kod</a:t>
            </a:r>
            <a:r>
              <a:rPr lang="en-US" sz="2400" dirty="0" smtClean="0"/>
              <a:t> </a:t>
            </a:r>
            <a:r>
              <a:rPr lang="en-US" sz="2400" dirty="0" err="1" smtClean="0"/>
              <a:t>ljudi</a:t>
            </a:r>
            <a:r>
              <a:rPr lang="en-US" sz="2400" dirty="0" smtClean="0"/>
              <a:t> </a:t>
            </a:r>
            <a:r>
              <a:rPr lang="en-US" sz="2400" dirty="0" err="1" smtClean="0"/>
              <a:t>kodira</a:t>
            </a:r>
            <a:r>
              <a:rPr lang="en-US" sz="2400" dirty="0" smtClean="0"/>
              <a:t> TPMT gen</a:t>
            </a:r>
            <a:endParaRPr lang="hr-HR" sz="2400" dirty="0" smtClean="0"/>
          </a:p>
          <a:p>
            <a:r>
              <a:rPr lang="en-US" sz="2400" dirty="0" err="1" smtClean="0"/>
              <a:t>Tiopurin</a:t>
            </a:r>
            <a:r>
              <a:rPr lang="en-US" sz="2400" dirty="0" smtClean="0"/>
              <a:t> </a:t>
            </a:r>
            <a:r>
              <a:rPr lang="en-US" sz="2400" dirty="0" err="1" smtClean="0"/>
              <a:t>metiltransferaza</a:t>
            </a:r>
            <a:r>
              <a:rPr lang="en-US" sz="2400" dirty="0" smtClean="0"/>
              <a:t> </a:t>
            </a:r>
            <a:r>
              <a:rPr lang="en-US" sz="2400" dirty="0" err="1" smtClean="0"/>
              <a:t>metilira</a:t>
            </a:r>
            <a:r>
              <a:rPr lang="en-US" sz="2400" dirty="0" smtClean="0"/>
              <a:t> </a:t>
            </a:r>
            <a:r>
              <a:rPr lang="en-US" sz="2400" dirty="0" err="1" smtClean="0"/>
              <a:t>tiopurinske</a:t>
            </a:r>
            <a:r>
              <a:rPr lang="en-US" sz="2400" dirty="0" smtClean="0"/>
              <a:t> </a:t>
            </a:r>
            <a:r>
              <a:rPr lang="en-US" sz="2400" dirty="0" err="1" smtClean="0"/>
              <a:t>spojeve</a:t>
            </a:r>
            <a:endParaRPr lang="hr-HR" sz="2400" dirty="0"/>
          </a:p>
          <a:p>
            <a:r>
              <a:rPr lang="hr-HR" sz="2400" dirty="0" err="1" smtClean="0"/>
              <a:t>Tiopurinski</a:t>
            </a:r>
            <a:r>
              <a:rPr lang="hr-HR" sz="2400" dirty="0" smtClean="0"/>
              <a:t> lijekovi poput </a:t>
            </a:r>
            <a:r>
              <a:rPr lang="hr-HR" sz="2400" dirty="0"/>
              <a:t>6-</a:t>
            </a:r>
            <a:r>
              <a:rPr lang="hr-HR" sz="2400" dirty="0" err="1"/>
              <a:t>merkaptopurina</a:t>
            </a:r>
            <a:r>
              <a:rPr lang="hr-HR" sz="2400" dirty="0"/>
              <a:t> koriste se kao kemoterapijska sredstva i </a:t>
            </a:r>
            <a:r>
              <a:rPr lang="hr-HR" sz="2400" dirty="0" err="1"/>
              <a:t>imunosupresivni</a:t>
            </a:r>
            <a:r>
              <a:rPr lang="hr-HR" sz="2400" dirty="0"/>
              <a:t> lijekovi</a:t>
            </a:r>
          </a:p>
        </p:txBody>
      </p:sp>
      <p:sp>
        <p:nvSpPr>
          <p:cNvPr id="4" name="Rectangle 3"/>
          <p:cNvSpPr/>
          <p:nvPr/>
        </p:nvSpPr>
        <p:spPr>
          <a:xfrm>
            <a:off x="5580112" y="3645024"/>
            <a:ext cx="29675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/>
              <a:t>Izvor: </a:t>
            </a:r>
            <a:r>
              <a:rPr lang="hr-HR" sz="2400" dirty="0" err="1" smtClean="0"/>
              <a:t>Wikipedija</a:t>
            </a:r>
            <a:endParaRPr lang="hr-HR" sz="24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12246"/>
            <a:ext cx="4165427" cy="237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0899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515225"/>
            <a:ext cx="4186808" cy="778098"/>
          </a:xfrm>
        </p:spPr>
        <p:txBody>
          <a:bodyPr>
            <a:normAutofit fontScale="90000"/>
          </a:bodyPr>
          <a:lstStyle/>
          <a:p>
            <a:r>
              <a:rPr lang="hr-HR" dirty="0"/>
              <a:t>TPMT*3A</a:t>
            </a:r>
            <a:br>
              <a:rPr lang="hr-HR" dirty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5184576" cy="4525963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Ovaj</a:t>
            </a:r>
            <a:r>
              <a:rPr lang="en-US" sz="2400" dirty="0" smtClean="0"/>
              <a:t> </a:t>
            </a:r>
            <a:r>
              <a:rPr lang="en-US" sz="2400" dirty="0" err="1" smtClean="0"/>
              <a:t>haplotip</a:t>
            </a:r>
            <a:r>
              <a:rPr lang="en-US" sz="2400" dirty="0" smtClean="0"/>
              <a:t> </a:t>
            </a:r>
            <a:r>
              <a:rPr lang="en-US" sz="2400" dirty="0" err="1" smtClean="0"/>
              <a:t>sadrži</a:t>
            </a:r>
            <a:r>
              <a:rPr lang="en-US" sz="2400" dirty="0" smtClean="0"/>
              <a:t> </a:t>
            </a:r>
            <a:r>
              <a:rPr lang="en-US" sz="2400" dirty="0" err="1" smtClean="0"/>
              <a:t>dva</a:t>
            </a:r>
            <a:r>
              <a:rPr lang="en-US" sz="2400" dirty="0" smtClean="0"/>
              <a:t> </a:t>
            </a:r>
            <a:r>
              <a:rPr lang="hr-HR" sz="2400" dirty="0" err="1" smtClean="0"/>
              <a:t>nesinonimna</a:t>
            </a:r>
            <a:r>
              <a:rPr lang="hr-HR" sz="2400" dirty="0" smtClean="0"/>
              <a:t> </a:t>
            </a:r>
            <a:r>
              <a:rPr lang="en-US" sz="2400" dirty="0" smtClean="0"/>
              <a:t> SNP-a - Ala154Thr </a:t>
            </a:r>
            <a:r>
              <a:rPr lang="en-US" sz="2400" dirty="0" err="1" smtClean="0"/>
              <a:t>i</a:t>
            </a:r>
            <a:r>
              <a:rPr lang="en-US" sz="2400" dirty="0" smtClean="0"/>
              <a:t> Tyr240Cys</a:t>
            </a:r>
            <a:endParaRPr lang="hr-HR" sz="2400" dirty="0" smtClean="0"/>
          </a:p>
          <a:p>
            <a:r>
              <a:rPr lang="hr-HR" sz="2400" dirty="0" smtClean="0"/>
              <a:t>Najčešći </a:t>
            </a:r>
            <a:r>
              <a:rPr lang="hr-HR" sz="2400" dirty="0" err="1" smtClean="0"/>
              <a:t>alel</a:t>
            </a:r>
            <a:r>
              <a:rPr lang="hr-HR" sz="2400" dirty="0" smtClean="0"/>
              <a:t> TPMT varijante u europskoj populaciji</a:t>
            </a:r>
          </a:p>
          <a:p>
            <a:r>
              <a:rPr lang="vi-VN" sz="2400" dirty="0" smtClean="0">
                <a:latin typeface="Calibri" panose="020F0502020204030204" pitchFamily="34" charset="0"/>
              </a:rPr>
              <a:t>Protein kodiran TPMT * 3A prevodi se, ali se pogrešno raspada i brzo se razgrađuje, što rezultira nedostatkom enzima i nemogućnošću metabolizacije tiopurina, što dovodi do desetostrukog "predoziranja" ovih citotoksičnih agensa</a:t>
            </a:r>
            <a:endParaRPr lang="hr-HR" sz="2400" dirty="0">
              <a:latin typeface="Calibri" panose="020F050202020403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15225"/>
            <a:ext cx="3766198" cy="449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2038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08720"/>
            <a:ext cx="7848872" cy="4690856"/>
          </a:xfrm>
        </p:spPr>
      </p:pic>
      <p:sp>
        <p:nvSpPr>
          <p:cNvPr id="11" name="Left Arrow 10"/>
          <p:cNvSpPr/>
          <p:nvPr/>
        </p:nvSpPr>
        <p:spPr>
          <a:xfrm rot="3128813">
            <a:off x="4628565" y="4791123"/>
            <a:ext cx="2508137" cy="316347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3008">
            <a:off x="1520600" y="4173406"/>
            <a:ext cx="1248673" cy="1551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339752" y="5774944"/>
            <a:ext cx="7965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 smtClean="0"/>
              <a:t>154</a:t>
            </a:r>
            <a:endParaRPr lang="hr-HR" sz="2800" dirty="0"/>
          </a:p>
        </p:txBody>
      </p:sp>
      <p:sp>
        <p:nvSpPr>
          <p:cNvPr id="13" name="Rectangle 12"/>
          <p:cNvSpPr/>
          <p:nvPr/>
        </p:nvSpPr>
        <p:spPr>
          <a:xfrm>
            <a:off x="6660232" y="5885491"/>
            <a:ext cx="7328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 smtClean="0"/>
              <a:t>240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4218520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TPMT*3B (</a:t>
            </a:r>
            <a:r>
              <a:rPr lang="hr-HR" dirty="0" smtClean="0"/>
              <a:t>Ala154Thr)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r-HR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88" y="1340768"/>
            <a:ext cx="8939758" cy="4418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79" y="3085090"/>
            <a:ext cx="413385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40152" y="6165304"/>
            <a:ext cx="24951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izvor: </a:t>
            </a:r>
            <a:r>
              <a:rPr lang="hr-HR" sz="2400" dirty="0" err="1"/>
              <a:t>gnomAD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100512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TPMT*3C (</a:t>
            </a:r>
            <a:r>
              <a:rPr lang="hr-HR" dirty="0" smtClean="0"/>
              <a:t>Tyr240Cys)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462819" cy="4175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51520" y="3078197"/>
            <a:ext cx="4104456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28184" y="6165304"/>
            <a:ext cx="20113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/>
              <a:t>izvor: </a:t>
            </a:r>
            <a:r>
              <a:rPr lang="hr-HR" sz="2400" dirty="0" err="1"/>
              <a:t>gnomAD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9292985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116</Words>
  <Application>Microsoft Office PowerPoint</Application>
  <PresentationFormat>On-screen Show (4:3)</PresentationFormat>
  <Paragraphs>17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TPMT: lijek ili otrov</vt:lpstr>
      <vt:lpstr>PowerPoint Presentation</vt:lpstr>
      <vt:lpstr>TPMT*3A </vt:lpstr>
      <vt:lpstr>PowerPoint Presentation</vt:lpstr>
      <vt:lpstr>TPMT*3B (Ala154Thr)</vt:lpstr>
      <vt:lpstr>TPMT*3C (Tyr240Cys)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cp:lastModifiedBy>student</cp:lastModifiedBy>
  <cp:revision>7</cp:revision>
  <dcterms:created xsi:type="dcterms:W3CDTF">2019-12-09T14:41:02Z</dcterms:created>
  <dcterms:modified xsi:type="dcterms:W3CDTF">2019-12-09T16:16:38Z</dcterms:modified>
</cp:coreProperties>
</file>