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60" r:id="rId6"/>
    <p:sldId id="261" r:id="rId7"/>
    <p:sldId id="264" r:id="rId8"/>
    <p:sldId id="262" r:id="rId9"/>
    <p:sldId id="263" r:id="rId10"/>
  </p:sldIdLst>
  <p:sldSz cx="10080625" cy="7559675"/>
  <p:notesSz cx="7772400" cy="100584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24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969840"/>
            <a:ext cx="9071280" cy="1045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2232000"/>
            <a:ext cx="9071280" cy="209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525920"/>
            <a:ext cx="9071280" cy="209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969840"/>
            <a:ext cx="9071280" cy="1045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2232000"/>
            <a:ext cx="4426560" cy="209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320" y="2232000"/>
            <a:ext cx="4426560" cy="209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525920"/>
            <a:ext cx="4426560" cy="209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320" y="4525920"/>
            <a:ext cx="4426560" cy="209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969840"/>
            <a:ext cx="9071280" cy="1045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2232000"/>
            <a:ext cx="2920680" cy="209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200" y="2232000"/>
            <a:ext cx="2920680" cy="209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8040" y="2232000"/>
            <a:ext cx="2920680" cy="209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525920"/>
            <a:ext cx="2920680" cy="209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200" y="4525920"/>
            <a:ext cx="2920680" cy="209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8040" y="4525920"/>
            <a:ext cx="2920680" cy="209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969840"/>
            <a:ext cx="9071280" cy="1045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504000" y="2232000"/>
            <a:ext cx="9071280" cy="4391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969840"/>
            <a:ext cx="9071280" cy="1045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4000" y="2232000"/>
            <a:ext cx="9071280" cy="439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969840"/>
            <a:ext cx="9071280" cy="1045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2232000"/>
            <a:ext cx="4426560" cy="439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152320" y="2232000"/>
            <a:ext cx="4426560" cy="439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969840"/>
            <a:ext cx="9071280" cy="1045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504000" y="969840"/>
            <a:ext cx="9071280" cy="4848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969840"/>
            <a:ext cx="9071280" cy="1045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2232000"/>
            <a:ext cx="4426560" cy="209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152320" y="2232000"/>
            <a:ext cx="4426560" cy="439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504000" y="4525920"/>
            <a:ext cx="4426560" cy="209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969840"/>
            <a:ext cx="9071280" cy="1045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2232000"/>
            <a:ext cx="9071280" cy="4391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969840"/>
            <a:ext cx="9071280" cy="1045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2232000"/>
            <a:ext cx="4426560" cy="439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152320" y="2232000"/>
            <a:ext cx="4426560" cy="209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152320" y="4525920"/>
            <a:ext cx="4426560" cy="209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969840"/>
            <a:ext cx="9071280" cy="1045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2232000"/>
            <a:ext cx="4426560" cy="209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2320" y="2232000"/>
            <a:ext cx="4426560" cy="209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04000" y="4525920"/>
            <a:ext cx="9071280" cy="209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969840"/>
            <a:ext cx="9071280" cy="1045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2232000"/>
            <a:ext cx="9071280" cy="209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04000" y="4525920"/>
            <a:ext cx="9071280" cy="209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969840"/>
            <a:ext cx="9071280" cy="1045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2232000"/>
            <a:ext cx="4426560" cy="209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152320" y="2232000"/>
            <a:ext cx="4426560" cy="209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04000" y="4525920"/>
            <a:ext cx="4426560" cy="209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5152320" y="4525920"/>
            <a:ext cx="4426560" cy="209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969840"/>
            <a:ext cx="9071280" cy="1045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2232000"/>
            <a:ext cx="2920680" cy="209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571200" y="2232000"/>
            <a:ext cx="2920680" cy="209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638040" y="2232000"/>
            <a:ext cx="2920680" cy="209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04000" y="4525920"/>
            <a:ext cx="2920680" cy="209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3571200" y="4525920"/>
            <a:ext cx="2920680" cy="209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6638040" y="4525920"/>
            <a:ext cx="2920680" cy="209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969840"/>
            <a:ext cx="9071280" cy="1045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2232000"/>
            <a:ext cx="9071280" cy="439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969840"/>
            <a:ext cx="9071280" cy="1045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2232000"/>
            <a:ext cx="4426560" cy="439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320" y="2232000"/>
            <a:ext cx="4426560" cy="439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969840"/>
            <a:ext cx="9071280" cy="1045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969840"/>
            <a:ext cx="9071280" cy="4848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969840"/>
            <a:ext cx="9071280" cy="1045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2232000"/>
            <a:ext cx="4426560" cy="209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320" y="2232000"/>
            <a:ext cx="4426560" cy="439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525920"/>
            <a:ext cx="4426560" cy="209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969840"/>
            <a:ext cx="9071280" cy="1045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2232000"/>
            <a:ext cx="4426560" cy="439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320" y="2232000"/>
            <a:ext cx="4426560" cy="209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320" y="4525920"/>
            <a:ext cx="4426560" cy="209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969840"/>
            <a:ext cx="9071280" cy="1045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2232000"/>
            <a:ext cx="4426560" cy="209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320" y="2232000"/>
            <a:ext cx="4426560" cy="209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525920"/>
            <a:ext cx="9071280" cy="209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969840"/>
            <a:ext cx="9071280" cy="1045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lika 37"/>
          <p:cNvPicPr/>
          <p:nvPr/>
        </p:nvPicPr>
        <p:blipFill>
          <a:blip r:embed="rId14"/>
          <a:stretch/>
        </p:blipFill>
        <p:spPr>
          <a:xfrm>
            <a:off x="-16920" y="-12240"/>
            <a:ext cx="10096560" cy="947880"/>
          </a:xfrm>
          <a:prstGeom prst="rect">
            <a:avLst/>
          </a:prstGeom>
          <a:ln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4000" y="969840"/>
            <a:ext cx="9071280" cy="1045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04000" y="2232000"/>
            <a:ext cx="9071280" cy="439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1224000" y="2481480"/>
            <a:ext cx="9071280" cy="12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4400" b="0" strike="noStrike" spc="-1">
                <a:solidFill>
                  <a:srgbClr val="FFFFFF"/>
                </a:solidFill>
                <a:latin typeface="Arial"/>
              </a:rPr>
              <a:t>Portable sequencer in the fight against infectious disease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 rot="21598800">
            <a:off x="6408000" y="5622120"/>
            <a:ext cx="3167280" cy="73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2600" b="0" strike="noStrike" spc="-1">
                <a:solidFill>
                  <a:srgbClr val="FFFFFF"/>
                </a:solidFill>
                <a:latin typeface="Arial"/>
              </a:rPr>
              <a:t>Vinko Beg, Matej Španić</a:t>
            </a:r>
            <a:endParaRPr lang="en-GB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504000" y="969840"/>
            <a:ext cx="9071280" cy="104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CustomShape 2"/>
          <p:cNvSpPr/>
          <p:nvPr/>
        </p:nvSpPr>
        <p:spPr>
          <a:xfrm>
            <a:off x="504000" y="1075174"/>
            <a:ext cx="9071280" cy="63405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70500" lnSpcReduction="20000"/>
          </a:bodyPr>
          <a:lstStyle/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pc="-1" dirty="0"/>
              <a:t> DNA sequencer </a:t>
            </a:r>
            <a:r>
              <a:rPr lang="en-US" sz="3200" spc="-1" dirty="0" smtClean="0"/>
              <a:t>uses</a:t>
            </a:r>
            <a:r>
              <a:rPr lang="hr-HR" sz="3200" spc="-1" dirty="0" smtClean="0"/>
              <a:t> </a:t>
            </a:r>
            <a:r>
              <a:rPr lang="en-US" sz="3200" spc="-1" dirty="0" err="1" smtClean="0">
                <a:solidFill>
                  <a:srgbClr val="FF0000"/>
                </a:solidFill>
              </a:rPr>
              <a:t>nanopore</a:t>
            </a:r>
            <a:r>
              <a:rPr lang="en-US" sz="3200" spc="-1" dirty="0" smtClean="0">
                <a:solidFill>
                  <a:srgbClr val="FF0000"/>
                </a:solidFill>
              </a:rPr>
              <a:t> </a:t>
            </a:r>
            <a:r>
              <a:rPr lang="en-US" sz="3200" spc="-1" dirty="0">
                <a:solidFill>
                  <a:srgbClr val="FF0000"/>
                </a:solidFill>
              </a:rPr>
              <a:t>protein </a:t>
            </a:r>
            <a:r>
              <a:rPr lang="en-US" sz="3200" spc="-1" dirty="0"/>
              <a:t>to recognize the nucleotide in </a:t>
            </a:r>
            <a:r>
              <a:rPr lang="en-US" sz="3200" spc="-1" dirty="0" smtClean="0"/>
              <a:t>question.</a:t>
            </a:r>
            <a:r>
              <a:rPr lang="hr-HR" sz="3200" spc="-1" dirty="0" smtClean="0"/>
              <a:t> </a:t>
            </a:r>
            <a:r>
              <a:rPr lang="en-US" sz="3200" spc="-1" dirty="0" smtClean="0"/>
              <a:t>Here</a:t>
            </a:r>
            <a:r>
              <a:rPr lang="en-US" sz="3200" spc="-1" dirty="0"/>
              <a:t>, the disturbance in the basal electrical current </a:t>
            </a:r>
            <a:r>
              <a:rPr lang="en-US" sz="3200" spc="-1" dirty="0" smtClean="0"/>
              <a:t>inside</a:t>
            </a:r>
            <a:r>
              <a:rPr lang="hr-HR" sz="3200" spc="-1" dirty="0" smtClean="0"/>
              <a:t> </a:t>
            </a:r>
            <a:r>
              <a:rPr lang="en-US" sz="3200" spc="-1" dirty="0" smtClean="0"/>
              <a:t>the </a:t>
            </a:r>
            <a:r>
              <a:rPr lang="en-US" sz="3200" spc="-1" dirty="0"/>
              <a:t>protein caused by certain nucleotide strands will </a:t>
            </a:r>
            <a:r>
              <a:rPr lang="en-US" sz="3200" spc="-1" dirty="0" smtClean="0"/>
              <a:t>be</a:t>
            </a:r>
            <a:r>
              <a:rPr lang="hr-HR" sz="3200" spc="-1" dirty="0" smtClean="0"/>
              <a:t> </a:t>
            </a:r>
            <a:r>
              <a:rPr lang="en-US" sz="3200" spc="-1" dirty="0" smtClean="0"/>
              <a:t>recognized </a:t>
            </a:r>
            <a:r>
              <a:rPr lang="en-US" sz="3200" spc="-1" dirty="0"/>
              <a:t>as specific patterns and converted into </a:t>
            </a:r>
            <a:r>
              <a:rPr lang="en-US" sz="3200" spc="-1" dirty="0" smtClean="0"/>
              <a:t>sequences</a:t>
            </a:r>
            <a:r>
              <a:rPr lang="hr-HR" sz="3200" spc="-1" dirty="0" smtClean="0"/>
              <a:t> </a:t>
            </a:r>
            <a:r>
              <a:rPr lang="en-US" sz="3200" spc="-1" dirty="0" smtClean="0"/>
              <a:t>of </a:t>
            </a:r>
            <a:r>
              <a:rPr lang="en-US" sz="3200" spc="-1" dirty="0"/>
              <a:t>DNA by specific algorithm</a:t>
            </a:r>
            <a:endParaRPr lang="hr-HR" sz="3200" b="0" strike="noStrike" spc="-1" dirty="0" smtClean="0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 smtClean="0">
                <a:latin typeface="Arial"/>
              </a:rPr>
              <a:t>The </a:t>
            </a:r>
            <a:r>
              <a:rPr lang="en-GB" sz="3200" b="0" strike="noStrike" spc="-1" dirty="0">
                <a:latin typeface="Arial"/>
              </a:rPr>
              <a:t>portable sequencer, </a:t>
            </a:r>
            <a:r>
              <a:rPr lang="en-GB" sz="3200" b="0" strike="noStrike" spc="-1" dirty="0" err="1">
                <a:latin typeface="Arial"/>
              </a:rPr>
              <a:t>MinION</a:t>
            </a:r>
            <a:r>
              <a:rPr lang="en-GB" sz="3200" b="0" strike="noStrike" spc="-1" dirty="0">
                <a:latin typeface="Arial"/>
              </a:rPr>
              <a:t>, can be transported to countries or locations where performing sequencing is difficult or transferring samples to other countries or locations is forbidden</a:t>
            </a: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latin typeface="Arial"/>
              </a:rPr>
              <a:t>For example, </a:t>
            </a:r>
            <a:r>
              <a:rPr lang="en-GB" sz="3200" b="0" strike="noStrike" spc="-1" dirty="0" err="1">
                <a:latin typeface="Arial"/>
              </a:rPr>
              <a:t>MinION</a:t>
            </a:r>
            <a:r>
              <a:rPr lang="en-GB" sz="3200" b="0" strike="noStrike" spc="-1" dirty="0">
                <a:latin typeface="Arial"/>
              </a:rPr>
              <a:t> has been taken to a remote rainforest of Tanzania, Ecuador, the Canadian high Arctic, and even the International Space Station. </a:t>
            </a: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 err="1">
                <a:latin typeface="Arial"/>
              </a:rPr>
              <a:t>MinION</a:t>
            </a:r>
            <a:r>
              <a:rPr lang="en-GB" sz="3200" b="0" strike="noStrike" spc="-1" dirty="0">
                <a:latin typeface="Arial"/>
              </a:rPr>
              <a:t> helped the surveillance and sequencing of </a:t>
            </a:r>
            <a:r>
              <a:rPr lang="en-GB" sz="3200" b="0" strike="noStrike" spc="-1" dirty="0" err="1">
                <a:latin typeface="Arial"/>
              </a:rPr>
              <a:t>Zika</a:t>
            </a:r>
            <a:r>
              <a:rPr lang="en-GB" sz="3200" b="0" strike="noStrike" spc="-1" dirty="0">
                <a:latin typeface="Arial"/>
              </a:rPr>
              <a:t> virus in the 2016 Brazil outbreak. During the project, it was found that most of the genome were fragmentary. Low </a:t>
            </a:r>
            <a:r>
              <a:rPr lang="en-GB" sz="3200" b="0" strike="noStrike" spc="-1" dirty="0" err="1">
                <a:latin typeface="Arial"/>
              </a:rPr>
              <a:t>titer</a:t>
            </a:r>
            <a:r>
              <a:rPr lang="en-GB" sz="3200" b="0" strike="noStrike" spc="-1" dirty="0">
                <a:latin typeface="Arial"/>
              </a:rPr>
              <a:t> was correlated to sequencing less than 50% coverage, so ‘tiling amplification’ was used to amplify the whole genome of </a:t>
            </a:r>
            <a:r>
              <a:rPr lang="en-GB" sz="3200" b="0" strike="noStrike" spc="-1" dirty="0" err="1">
                <a:latin typeface="Arial"/>
              </a:rPr>
              <a:t>Zika</a:t>
            </a:r>
            <a:r>
              <a:rPr lang="en-GB" sz="3200" b="0" strike="noStrike" spc="-1" dirty="0">
                <a:latin typeface="Arial"/>
              </a:rPr>
              <a:t> virus. This technique also was employed in the Ebola virus (EBOV) outbreak in Guinea to get a high nucleic acid concentration for sequencing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504000" y="969840"/>
            <a:ext cx="9071280" cy="104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2"/>
          <p:cNvSpPr/>
          <p:nvPr/>
        </p:nvSpPr>
        <p:spPr>
          <a:xfrm>
            <a:off x="504000" y="2232000"/>
            <a:ext cx="9071280" cy="439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3" name="Slika 82"/>
          <p:cNvPicPr/>
          <p:nvPr/>
        </p:nvPicPr>
        <p:blipFill>
          <a:blip r:embed="rId2"/>
          <a:stretch/>
        </p:blipFill>
        <p:spPr>
          <a:xfrm>
            <a:off x="1073802" y="969839"/>
            <a:ext cx="8501477" cy="5469133"/>
          </a:xfrm>
          <a:prstGeom prst="rect">
            <a:avLst/>
          </a:prstGeom>
          <a:ln>
            <a:noFill/>
          </a:ln>
        </p:spPr>
      </p:pic>
      <p:sp>
        <p:nvSpPr>
          <p:cNvPr id="2" name="Pravokutnik 1"/>
          <p:cNvSpPr/>
          <p:nvPr/>
        </p:nvSpPr>
        <p:spPr>
          <a:xfrm>
            <a:off x="1073802" y="6547612"/>
            <a:ext cx="7511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spc="-1" dirty="0"/>
              <a:t>$71.56 for </a:t>
            </a:r>
            <a:r>
              <a:rPr lang="en-GB" sz="3200" spc="-1" dirty="0" err="1"/>
              <a:t>MinION</a:t>
            </a:r>
            <a:r>
              <a:rPr lang="en-GB" sz="3200" spc="-1" dirty="0"/>
              <a:t> per sample</a:t>
            </a:r>
            <a:endParaRPr lang="en-GB" sz="3200" spc="-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504000" y="969840"/>
            <a:ext cx="9071280" cy="104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2"/>
          <p:cNvSpPr/>
          <p:nvPr/>
        </p:nvSpPr>
        <p:spPr>
          <a:xfrm>
            <a:off x="504000" y="2232000"/>
            <a:ext cx="9071280" cy="439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With the increase of MinION sequencing power, whole-genome sequencing of pathogens  and human using MinION has become common practice in the field or clinical settings</a:t>
            </a: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Nevertheless, there are many technical difficulties, such as the low titer of the infecting agents and large host DNA background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504000" y="1368000"/>
            <a:ext cx="9071280" cy="61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latin typeface="Arial"/>
              </a:rPr>
              <a:t>Host DNA depletion with </a:t>
            </a:r>
            <a:r>
              <a:rPr lang="en-GB" sz="3200" b="0" strike="noStrike" spc="-1" dirty="0" err="1">
                <a:latin typeface="Arial"/>
              </a:rPr>
              <a:t>saponin</a:t>
            </a:r>
            <a:r>
              <a:rPr lang="en-GB" sz="3200" b="0" strike="noStrike" spc="-1" dirty="0">
                <a:latin typeface="Arial"/>
              </a:rPr>
              <a:t>, negative </a:t>
            </a:r>
            <a:r>
              <a:rPr lang="en-GB" sz="3200" b="0" strike="noStrike" spc="-1" dirty="0" err="1">
                <a:latin typeface="Arial"/>
              </a:rPr>
              <a:t>CpG</a:t>
            </a:r>
            <a:r>
              <a:rPr lang="en-GB" sz="3200" b="0" strike="noStrike" spc="-1" dirty="0">
                <a:latin typeface="Arial"/>
              </a:rPr>
              <a:t> selection, or physical disruption of bacterial wall may be used to remove or reduce the background DNA and to increase sensitivity</a:t>
            </a: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latin typeface="Arial"/>
              </a:rPr>
              <a:t>Filtration, nuclease digestion, and random amplification allow reliable recovery of viral genomes</a:t>
            </a: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latin typeface="Arial"/>
              </a:rPr>
              <a:t>Whole genome amplification by multiple displacement amplification (MDA) can also be performed for low DNA concentration </a:t>
            </a:r>
          </a:p>
        </p:txBody>
      </p:sp>
      <p:pic>
        <p:nvPicPr>
          <p:cNvPr id="3" name="Slika 2"/>
          <p:cNvPicPr/>
          <p:nvPr/>
        </p:nvPicPr>
        <p:blipFill>
          <a:blip r:embed="rId2"/>
          <a:stretch/>
        </p:blipFill>
        <p:spPr>
          <a:xfrm>
            <a:off x="196560" y="2361729"/>
            <a:ext cx="9686160" cy="2304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/>
          </p:nvPr>
        </p:nvSpPr>
        <p:spPr>
          <a:xfrm>
            <a:off x="155575" y="450258"/>
            <a:ext cx="3733137" cy="7218502"/>
          </a:xfrm>
        </p:spPr>
        <p:txBody>
          <a:bodyPr/>
          <a:lstStyle/>
          <a:p>
            <a:r>
              <a:rPr lang="en-US" sz="3200" dirty="0" err="1" smtClean="0"/>
              <a:t>Nanopore</a:t>
            </a:r>
            <a:r>
              <a:rPr lang="en-US" sz="3200" dirty="0" smtClean="0"/>
              <a:t> sequencing is not limited to DNA </a:t>
            </a:r>
            <a:endParaRPr lang="hr-HR" sz="3200" dirty="0" smtClean="0"/>
          </a:p>
          <a:p>
            <a:r>
              <a:rPr lang="en-US" sz="3200" dirty="0" smtClean="0"/>
              <a:t>RNA sequencing, either directly or after </a:t>
            </a:r>
            <a:r>
              <a:rPr lang="en-US" sz="3200" dirty="0" err="1" smtClean="0"/>
              <a:t>cDNA</a:t>
            </a:r>
            <a:r>
              <a:rPr lang="en-US" sz="3200" dirty="0" smtClean="0"/>
              <a:t> conversion</a:t>
            </a:r>
            <a:endParaRPr lang="hr-HR" sz="3200" dirty="0" smtClean="0"/>
          </a:p>
          <a:p>
            <a:r>
              <a:rPr lang="hr-HR" sz="3200" dirty="0" err="1" smtClean="0"/>
              <a:t>Coronavirus</a:t>
            </a:r>
            <a:r>
              <a:rPr lang="hr-HR" sz="3200" dirty="0" smtClean="0"/>
              <a:t>, herpes </a:t>
            </a:r>
            <a:r>
              <a:rPr lang="hr-HR" sz="3200" dirty="0" err="1" smtClean="0"/>
              <a:t>simplex</a:t>
            </a:r>
            <a:r>
              <a:rPr lang="hr-HR" sz="3200" dirty="0" smtClean="0"/>
              <a:t> virus-1, </a:t>
            </a:r>
            <a:r>
              <a:rPr lang="hr-HR" sz="3200" dirty="0" err="1" smtClean="0"/>
              <a:t>varicella</a:t>
            </a:r>
            <a:r>
              <a:rPr lang="hr-HR" sz="3200" dirty="0" smtClean="0"/>
              <a:t> </a:t>
            </a:r>
            <a:r>
              <a:rPr lang="hr-HR" sz="3200" dirty="0" err="1" smtClean="0"/>
              <a:t>zoster</a:t>
            </a:r>
            <a:endParaRPr lang="hr-HR" sz="3200" dirty="0"/>
          </a:p>
        </p:txBody>
      </p:sp>
      <p:sp>
        <p:nvSpPr>
          <p:cNvPr id="5" name="AutoShape 4" descr="https://media.springernature.com/w300/springer-static/image/art%3A10.1038%2F550285a/MediaObjects/41586_2017_Article_BF550285a_Figb_HTML.jpg?as=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5" name="AutoShape 24" descr="https://media.springernature.com/w300/springer-static/image/art%3A10.1038%2F550285a/MediaObjects/41586_2017_Article_BF550285a_Figb_HTML.jpg?as=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50" name="Picture 26" descr="Slikovni rezultat za nanopore sequen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659" y="934497"/>
            <a:ext cx="5957968" cy="335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Slikovni rezultat za nanopore sequencing min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660" y="4208320"/>
            <a:ext cx="5957966" cy="335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lipsa 15"/>
          <p:cNvSpPr/>
          <p:nvPr/>
        </p:nvSpPr>
        <p:spPr>
          <a:xfrm>
            <a:off x="8317141" y="5365081"/>
            <a:ext cx="1175657" cy="37178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Elipsa 18"/>
          <p:cNvSpPr/>
          <p:nvPr/>
        </p:nvSpPr>
        <p:spPr>
          <a:xfrm>
            <a:off x="4902376" y="5213616"/>
            <a:ext cx="1438134" cy="59433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754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504000" y="969840"/>
            <a:ext cx="9071280" cy="104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latin typeface="Arial"/>
              </a:rPr>
              <a:t>Other aplications od MinION</a:t>
            </a:r>
          </a:p>
        </p:txBody>
      </p:sp>
      <p:sp>
        <p:nvSpPr>
          <p:cNvPr id="90" name="CustomShape 2"/>
          <p:cNvSpPr/>
          <p:nvPr/>
        </p:nvSpPr>
        <p:spPr>
          <a:xfrm>
            <a:off x="504000" y="2232000"/>
            <a:ext cx="9071280" cy="439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7000" lnSpcReduction="10000"/>
          </a:bodyPr>
          <a:lstStyle/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Advanced application of MinION in the field of infectious disease is the epigenetic sequencing</a:t>
            </a: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In infection, the researches are mainly focused on the changes in host’s DNA methylome, histone marks, and microRNA profiles as a response to pathogen’s invasion</a:t>
            </a: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Due to its principle of directly sequencing nucleic acid molecules, any modifications in the nucleotides are also recorded in the raw signals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504000" y="1152000"/>
            <a:ext cx="9071280" cy="547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Theoretically, the method can identify bacteria species and screen for antibiotics resistance simultaneously</a:t>
            </a: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Sequencing as a technique may become the gold standard of diagnosis with the advent of portable sequencing</a:t>
            </a: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The technology is still evolving but it has shown development in portability, sequencing accuracy, and ease of operation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456</Words>
  <Application>Microsoft Office PowerPoint</Application>
  <PresentationFormat>Prilagođeno</PresentationFormat>
  <Paragraphs>22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8</vt:i4>
      </vt:variant>
    </vt:vector>
  </HeadingPairs>
  <TitlesOfParts>
    <vt:vector size="14" baseType="lpstr">
      <vt:lpstr>Arial</vt:lpstr>
      <vt:lpstr>DejaVu Sans</vt:lpstr>
      <vt:lpstr>Symbol</vt:lpstr>
      <vt:lpstr>Wingdings</vt:lpstr>
      <vt:lpstr>Office Theme</vt:lpstr>
      <vt:lpstr>Office Theme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Lights</dc:title>
  <dc:subject/>
  <dc:creator/>
  <dc:description/>
  <cp:lastModifiedBy>Matej Španić</cp:lastModifiedBy>
  <cp:revision>6</cp:revision>
  <dcterms:created xsi:type="dcterms:W3CDTF">2020-01-29T11:13:10Z</dcterms:created>
  <dcterms:modified xsi:type="dcterms:W3CDTF">2020-01-29T11:07:37Z</dcterms:modified>
  <dc:language>en-GB</dc:language>
</cp:coreProperties>
</file>