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33FF"/>
    <a:srgbClr val="FF0000"/>
    <a:srgbClr val="CCFF99"/>
    <a:srgbClr val="FF66CC"/>
    <a:srgbClr val="009999"/>
    <a:srgbClr val="006600"/>
    <a:srgbClr val="FFCC00"/>
    <a:srgbClr val="33CC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58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16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99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4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57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04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0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70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8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0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28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25CF-1B33-4FEA-83DB-536CEF1024CA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B7F6-E36C-465A-975D-2AACF9B085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23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011" y="-5705"/>
            <a:ext cx="10511071" cy="70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59" y="2754919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/>
              <a:t>CRISPR-</a:t>
            </a:r>
            <a:r>
              <a:rPr lang="hr-HR" sz="6000" dirty="0" err="1"/>
              <a:t>Cas</a:t>
            </a:r>
            <a:r>
              <a:rPr lang="hr-HR" sz="6000" dirty="0"/>
              <a:t>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5733256"/>
            <a:ext cx="3344416" cy="697632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Vinko Beg, Tamara </a:t>
            </a:r>
            <a:r>
              <a:rPr lang="hr-HR" dirty="0" err="1" smtClean="0">
                <a:solidFill>
                  <a:schemeClr val="tx1"/>
                </a:solidFill>
              </a:rPr>
              <a:t>Hunjak</a:t>
            </a:r>
            <a:r>
              <a:rPr lang="hr-HR" dirty="0" smtClean="0">
                <a:solidFill>
                  <a:schemeClr val="tx1"/>
                </a:solidFill>
              </a:rPr>
              <a:t>, Matej </a:t>
            </a:r>
            <a:r>
              <a:rPr lang="hr-HR" dirty="0" err="1" smtClean="0">
                <a:solidFill>
                  <a:schemeClr val="tx1"/>
                </a:solidFill>
              </a:rPr>
              <a:t>Španić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30355"/>
            <a:ext cx="4968552" cy="6918710"/>
          </a:xfrm>
        </p:spPr>
      </p:pic>
      <p:pic>
        <p:nvPicPr>
          <p:cNvPr id="1033" name="Picture 9" descr="Image result for he jiankui crisp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4"/>
          <a:stretch/>
        </p:blipFill>
        <p:spPr bwMode="auto">
          <a:xfrm>
            <a:off x="0" y="0"/>
            <a:ext cx="3578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4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8878"/>
            <a:ext cx="2500228" cy="2099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9666"/>
            <a:ext cx="3312368" cy="2664296"/>
          </a:xfrm>
        </p:spPr>
        <p:txBody>
          <a:bodyPr/>
          <a:lstStyle/>
          <a:p>
            <a:r>
              <a:rPr lang="hr-HR" dirty="0" err="1" smtClean="0"/>
              <a:t>Leberova</a:t>
            </a:r>
            <a:r>
              <a:rPr lang="hr-HR" dirty="0" smtClean="0"/>
              <a:t> </a:t>
            </a:r>
            <a:r>
              <a:rPr lang="hr-HR" dirty="0" err="1" smtClean="0"/>
              <a:t>kongenitalna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amauroza</a:t>
            </a:r>
            <a:endParaRPr lang="hr-HR" dirty="0"/>
          </a:p>
        </p:txBody>
      </p:sp>
      <p:pic>
        <p:nvPicPr>
          <p:cNvPr id="2052" name="Picture 4" descr="Image result for blind kid with a c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23" y="0"/>
            <a:ext cx="4570581" cy="68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6300192" cy="2592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homozygous or compound heterozygous mutation involving c.2991+1655A&gt;G in intron 26 of the CEP290 gene</a:t>
            </a:r>
            <a:endParaRPr lang="hr-HR" dirty="0" smtClean="0"/>
          </a:p>
          <a:p>
            <a:r>
              <a:rPr lang="hr-HR" dirty="0" smtClean="0"/>
              <a:t>Drug: AGN-151587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 rot="20236519">
            <a:off x="4336194" y="1069413"/>
            <a:ext cx="2465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i="1" dirty="0" err="1" smtClean="0">
                <a:solidFill>
                  <a:srgbClr val="FF0000"/>
                </a:solidFill>
              </a:rPr>
              <a:t>Editas</a:t>
            </a:r>
            <a:r>
              <a:rPr lang="hr-HR" sz="4000" i="1" dirty="0" smtClean="0">
                <a:solidFill>
                  <a:srgbClr val="FF0000"/>
                </a:solidFill>
              </a:rPr>
              <a:t> </a:t>
            </a:r>
            <a:r>
              <a:rPr lang="hr-HR" sz="4000" i="1" dirty="0" err="1" smtClean="0">
                <a:solidFill>
                  <a:srgbClr val="FF0000"/>
                </a:solidFill>
              </a:rPr>
              <a:t>trial</a:t>
            </a:r>
            <a:endParaRPr lang="hr-HR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526" y="-387424"/>
            <a:ext cx="12382500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452" y="3124833"/>
            <a:ext cx="8823548" cy="1224136"/>
          </a:xfrm>
          <a:prstGeom prst="roundRect">
            <a:avLst/>
          </a:prstGeom>
          <a:solidFill>
            <a:schemeClr val="bg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54" y="3212976"/>
            <a:ext cx="8792616" cy="89269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4800" dirty="0" smtClean="0">
                <a:solidFill>
                  <a:srgbClr val="FF0000"/>
                </a:solidFill>
              </a:rPr>
              <a:t>  h</a:t>
            </a:r>
            <a:r>
              <a:rPr lang="hr-HR" sz="4800" dirty="0" smtClean="0">
                <a:solidFill>
                  <a:srgbClr val="00B0F0"/>
                </a:solidFill>
              </a:rPr>
              <a:t>t</a:t>
            </a:r>
            <a:r>
              <a:rPr lang="hr-HR" sz="4800" dirty="0" smtClean="0">
                <a:solidFill>
                  <a:srgbClr val="FFFF00"/>
                </a:solidFill>
              </a:rPr>
              <a:t>t</a:t>
            </a:r>
            <a:r>
              <a:rPr lang="hr-HR" sz="4800" dirty="0" smtClean="0">
                <a:solidFill>
                  <a:srgbClr val="00B050"/>
                </a:solidFill>
              </a:rPr>
              <a:t>p</a:t>
            </a:r>
            <a:r>
              <a:rPr lang="hr-HR" sz="4800" dirty="0" smtClean="0">
                <a:solidFill>
                  <a:srgbClr val="002060"/>
                </a:solidFill>
              </a:rPr>
              <a:t>s</a:t>
            </a:r>
            <a:r>
              <a:rPr lang="hr-HR" sz="4800" dirty="0" smtClean="0">
                <a:solidFill>
                  <a:srgbClr val="FF3399"/>
                </a:solidFill>
              </a:rPr>
              <a:t>:</a:t>
            </a:r>
            <a:r>
              <a:rPr lang="hr-HR" sz="4800" dirty="0" smtClean="0">
                <a:solidFill>
                  <a:srgbClr val="CCFF66"/>
                </a:solidFill>
              </a:rPr>
              <a:t>/</a:t>
            </a:r>
            <a:r>
              <a:rPr lang="hr-HR" sz="4800" dirty="0" smtClean="0">
                <a:solidFill>
                  <a:srgbClr val="FF9933"/>
                </a:solidFill>
              </a:rPr>
              <a:t>/</a:t>
            </a:r>
            <a:r>
              <a:rPr lang="hr-HR" sz="4800" dirty="0" smtClean="0">
                <a:solidFill>
                  <a:srgbClr val="3333FF"/>
                </a:solidFill>
              </a:rPr>
              <a:t>y</a:t>
            </a:r>
            <a:r>
              <a:rPr lang="hr-HR" sz="4800" dirty="0" smtClean="0">
                <a:solidFill>
                  <a:srgbClr val="FF66FF"/>
                </a:solidFill>
              </a:rPr>
              <a:t>o</a:t>
            </a:r>
            <a:r>
              <a:rPr lang="hr-HR" sz="4800" dirty="0" smtClean="0">
                <a:solidFill>
                  <a:srgbClr val="66FF33"/>
                </a:solidFill>
              </a:rPr>
              <a:t>u</a:t>
            </a:r>
            <a:r>
              <a:rPr lang="hr-HR" sz="4800" dirty="0" smtClean="0">
                <a:solidFill>
                  <a:srgbClr val="FF6600"/>
                </a:solidFill>
              </a:rPr>
              <a:t>t</a:t>
            </a:r>
            <a:r>
              <a:rPr lang="hr-HR" sz="4800" dirty="0" smtClean="0">
                <a:solidFill>
                  <a:srgbClr val="990000"/>
                </a:solidFill>
              </a:rPr>
              <a:t>u</a:t>
            </a:r>
            <a:r>
              <a:rPr lang="hr-HR" sz="4800" dirty="0" smtClean="0">
                <a:solidFill>
                  <a:srgbClr val="3333FF"/>
                </a:solidFill>
              </a:rPr>
              <a:t>.</a:t>
            </a:r>
            <a:r>
              <a:rPr lang="hr-HR" sz="4800" dirty="0" smtClean="0">
                <a:solidFill>
                  <a:srgbClr val="6600CC"/>
                </a:solidFill>
              </a:rPr>
              <a:t>b</a:t>
            </a:r>
            <a:r>
              <a:rPr lang="hr-HR" sz="4800" dirty="0" smtClean="0">
                <a:solidFill>
                  <a:srgbClr val="66FF99"/>
                </a:solidFill>
              </a:rPr>
              <a:t>e</a:t>
            </a:r>
            <a:r>
              <a:rPr lang="hr-HR" sz="4800" dirty="0" smtClean="0">
                <a:solidFill>
                  <a:srgbClr val="9933FF"/>
                </a:solidFill>
              </a:rPr>
              <a:t>/</a:t>
            </a:r>
            <a:r>
              <a:rPr lang="hr-HR" sz="4800" dirty="0" smtClean="0">
                <a:solidFill>
                  <a:srgbClr val="FF0066"/>
                </a:solidFill>
              </a:rPr>
              <a:t>U</a:t>
            </a:r>
            <a:r>
              <a:rPr lang="hr-HR" sz="4800" dirty="0" smtClean="0">
                <a:solidFill>
                  <a:srgbClr val="66FF66"/>
                </a:solidFill>
              </a:rPr>
              <a:t>K</a:t>
            </a:r>
            <a:r>
              <a:rPr lang="hr-HR" sz="4800" dirty="0" smtClean="0">
                <a:solidFill>
                  <a:srgbClr val="9900FF"/>
                </a:solidFill>
              </a:rPr>
              <a:t>b</a:t>
            </a:r>
            <a:r>
              <a:rPr lang="hr-HR" sz="4800" dirty="0" smtClean="0">
                <a:solidFill>
                  <a:srgbClr val="FF0000"/>
                </a:solidFill>
              </a:rPr>
              <a:t>r</a:t>
            </a:r>
            <a:r>
              <a:rPr lang="hr-HR" sz="4800" dirty="0" smtClean="0">
                <a:solidFill>
                  <a:srgbClr val="33CCFF"/>
                </a:solidFill>
              </a:rPr>
              <a:t>w</a:t>
            </a:r>
            <a:r>
              <a:rPr lang="hr-HR" sz="4800" dirty="0" smtClean="0">
                <a:solidFill>
                  <a:srgbClr val="FFCC00"/>
                </a:solidFill>
              </a:rPr>
              <a:t>P</a:t>
            </a:r>
            <a:r>
              <a:rPr lang="hr-HR" sz="4800" dirty="0" smtClean="0">
                <a:solidFill>
                  <a:srgbClr val="006600"/>
                </a:solidFill>
              </a:rPr>
              <a:t>L</a:t>
            </a:r>
            <a:r>
              <a:rPr lang="hr-HR" sz="4800" dirty="0" smtClean="0">
                <a:solidFill>
                  <a:srgbClr val="009999"/>
                </a:solidFill>
              </a:rPr>
              <a:t>3</a:t>
            </a:r>
            <a:r>
              <a:rPr lang="hr-HR" sz="4800" dirty="0" smtClean="0">
                <a:solidFill>
                  <a:srgbClr val="FF66CC"/>
                </a:solidFill>
              </a:rPr>
              <a:t>w</a:t>
            </a:r>
            <a:r>
              <a:rPr lang="hr-HR" sz="4800" dirty="0" smtClean="0">
                <a:solidFill>
                  <a:srgbClr val="CCFF99"/>
                </a:solidFill>
              </a:rPr>
              <a:t>X</a:t>
            </a:r>
            <a:r>
              <a:rPr lang="hr-HR" sz="4800" dirty="0" smtClean="0">
                <a:solidFill>
                  <a:srgbClr val="FF0000"/>
                </a:solidFill>
              </a:rPr>
              <a:t>E</a:t>
            </a:r>
            <a:endParaRPr lang="hr-H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CRISPR-Cas 9</vt:lpstr>
      <vt:lpstr>PowerPoint Presentation</vt:lpstr>
      <vt:lpstr>Leberova kongenitalna amauroza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CRISPR-Cas 9</dc:title>
  <dc:creator>student</dc:creator>
  <cp:lastModifiedBy>student</cp:lastModifiedBy>
  <cp:revision>7</cp:revision>
  <dcterms:created xsi:type="dcterms:W3CDTF">2020-01-29T13:03:42Z</dcterms:created>
  <dcterms:modified xsi:type="dcterms:W3CDTF">2020-01-29T14:23:13Z</dcterms:modified>
</cp:coreProperties>
</file>