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/>
    <p:restoredTop sz="94683"/>
  </p:normalViewPr>
  <p:slideViewPr>
    <p:cSldViewPr snapToGrid="0" snapToObjects="1">
      <p:cViewPr>
        <p:scale>
          <a:sx n="92" d="100"/>
          <a:sy n="92" d="100"/>
        </p:scale>
        <p:origin x="14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0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21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686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47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4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983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632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265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5325328-5D71-7C4F-A782-22135062ECF3}" type="datetimeFigureOut">
              <a:rPr lang="sr-Latn-RS" smtClean="0"/>
              <a:t>28.1.20.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4ADC-A0E9-A244-BAB8-8DBF1CDC1FC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2522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0CDA-0B84-214C-AEE5-D4C0A7A32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4" y="1614486"/>
            <a:ext cx="7481444" cy="2268559"/>
          </a:xfrm>
        </p:spPr>
        <p:txBody>
          <a:bodyPr>
            <a:normAutofit fontScale="90000"/>
          </a:bodyPr>
          <a:lstStyle/>
          <a:p>
            <a:r>
              <a:rPr lang="sr-Latn-RS" dirty="0" err="1"/>
              <a:t>Case</a:t>
            </a:r>
            <a:r>
              <a:rPr lang="sr-Latn-RS" dirty="0"/>
              <a:t> 4: </a:t>
            </a:r>
            <a:r>
              <a:rPr lang="sr-Latn-RS" dirty="0" err="1"/>
              <a:t>Familial</a:t>
            </a:r>
            <a:r>
              <a:rPr lang="sr-Latn-RS" dirty="0"/>
              <a:t> </a:t>
            </a:r>
            <a:r>
              <a:rPr lang="sr-Latn-RS" dirty="0" err="1"/>
              <a:t>bilateral</a:t>
            </a:r>
            <a:r>
              <a:rPr lang="sr-Latn-RS" dirty="0"/>
              <a:t> </a:t>
            </a:r>
            <a:r>
              <a:rPr lang="sr-Latn-RS" dirty="0" err="1"/>
              <a:t>cryptochidism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348FB-25AF-AA46-B35D-0121EC878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2507" y="3883045"/>
            <a:ext cx="5357600" cy="1160213"/>
          </a:xfrm>
        </p:spPr>
        <p:txBody>
          <a:bodyPr/>
          <a:lstStyle/>
          <a:p>
            <a:r>
              <a:rPr lang="sr-Latn-RS" dirty="0"/>
              <a:t>Adriana Ključarić</a:t>
            </a:r>
          </a:p>
        </p:txBody>
      </p:sp>
    </p:spTree>
    <p:extLst>
      <p:ext uri="{BB962C8B-B14F-4D97-AF65-F5344CB8AC3E}">
        <p14:creationId xmlns:p14="http://schemas.microsoft.com/office/powerpoint/2010/main" val="50297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F41-38F4-BB47-BD05-8ACAD9A9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Case</a:t>
            </a:r>
            <a:r>
              <a:rPr lang="sr-Latn-RS" dirty="0"/>
              <a:t> </a:t>
            </a:r>
            <a:r>
              <a:rPr lang="sr-Latn-RS" dirty="0" err="1"/>
              <a:t>description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D079-E382-2A4F-B7F2-51C955148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 </a:t>
            </a:r>
            <a:r>
              <a:rPr lang="sr-Latn-RS" dirty="0" err="1"/>
              <a:t>family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</a:t>
            </a:r>
            <a:r>
              <a:rPr lang="sr-Latn-RS" dirty="0" err="1"/>
              <a:t>four</a:t>
            </a:r>
            <a:r>
              <a:rPr lang="sr-Latn-RS" dirty="0"/>
              <a:t> </a:t>
            </a:r>
            <a:r>
              <a:rPr lang="sr-Latn-RS" dirty="0" err="1"/>
              <a:t>boys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</a:t>
            </a:r>
            <a:r>
              <a:rPr lang="sr-Latn-RS" dirty="0" err="1"/>
              <a:t>isolated</a:t>
            </a:r>
            <a:r>
              <a:rPr lang="sr-Latn-RS" dirty="0"/>
              <a:t> </a:t>
            </a:r>
            <a:r>
              <a:rPr lang="sr-Latn-RS" dirty="0" err="1"/>
              <a:t>bilateral</a:t>
            </a:r>
            <a:r>
              <a:rPr lang="sr-Latn-RS" dirty="0"/>
              <a:t> </a:t>
            </a:r>
            <a:r>
              <a:rPr lang="sr-Latn-RS" dirty="0" err="1"/>
              <a:t>cryptorchidism</a:t>
            </a:r>
            <a:r>
              <a:rPr lang="sr-Latn-RS" dirty="0"/>
              <a:t>. </a:t>
            </a:r>
            <a:r>
              <a:rPr lang="sr-Latn-RS" dirty="0" err="1"/>
              <a:t>Parents</a:t>
            </a:r>
            <a:r>
              <a:rPr lang="sr-Latn-RS" dirty="0"/>
              <a:t> are </a:t>
            </a:r>
            <a:r>
              <a:rPr lang="sr-Latn-RS" dirty="0" err="1"/>
              <a:t>distant</a:t>
            </a:r>
            <a:r>
              <a:rPr lang="sr-Latn-RS" dirty="0"/>
              <a:t> </a:t>
            </a:r>
            <a:r>
              <a:rPr lang="sr-Latn-RS" dirty="0" err="1"/>
              <a:t>cousins</a:t>
            </a:r>
            <a:r>
              <a:rPr lang="sr-Latn-RS" dirty="0"/>
              <a:t>.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father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a </a:t>
            </a:r>
            <a:r>
              <a:rPr lang="sr-Latn-RS" dirty="0" err="1"/>
              <a:t>fifth</a:t>
            </a:r>
            <a:r>
              <a:rPr lang="sr-Latn-RS" dirty="0"/>
              <a:t> male </a:t>
            </a:r>
            <a:r>
              <a:rPr lang="sr-Latn-RS" dirty="0" err="1"/>
              <a:t>child</a:t>
            </a:r>
            <a:r>
              <a:rPr lang="sr-Latn-RS" dirty="0"/>
              <a:t> </a:t>
            </a:r>
            <a:r>
              <a:rPr lang="sr-Latn-RS" dirty="0" err="1"/>
              <a:t>were</a:t>
            </a:r>
            <a:r>
              <a:rPr lang="sr-Latn-RS" dirty="0"/>
              <a:t> </a:t>
            </a:r>
            <a:r>
              <a:rPr lang="sr-Latn-RS" dirty="0" err="1"/>
              <a:t>affected</a:t>
            </a:r>
            <a:r>
              <a:rPr lang="sr-Latn-RS" dirty="0"/>
              <a:t>. </a:t>
            </a:r>
            <a:r>
              <a:rPr lang="sr-Latn-RS" dirty="0" err="1"/>
              <a:t>There</a:t>
            </a:r>
            <a:r>
              <a:rPr lang="sr-Latn-RS" dirty="0"/>
              <a:t> </a:t>
            </a:r>
            <a:r>
              <a:rPr lang="sr-Latn-RS" dirty="0" err="1"/>
              <a:t>was</a:t>
            </a:r>
            <a:r>
              <a:rPr lang="sr-Latn-RS" dirty="0"/>
              <a:t> no </a:t>
            </a:r>
            <a:r>
              <a:rPr lang="sr-Latn-RS" dirty="0" err="1"/>
              <a:t>history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hyperpigmentation</a:t>
            </a:r>
            <a:r>
              <a:rPr lang="sr-Latn-RS" dirty="0"/>
              <a:t>, </a:t>
            </a:r>
            <a:r>
              <a:rPr lang="sr-Latn-RS" dirty="0" err="1"/>
              <a:t>bifid</a:t>
            </a:r>
            <a:r>
              <a:rPr lang="sr-Latn-RS" dirty="0"/>
              <a:t> </a:t>
            </a:r>
            <a:r>
              <a:rPr lang="sr-Latn-RS" dirty="0" err="1"/>
              <a:t>scrotum</a:t>
            </a:r>
            <a:r>
              <a:rPr lang="sr-Latn-RS" dirty="0"/>
              <a:t>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 err="1"/>
              <a:t>hypospadias</a:t>
            </a:r>
            <a:r>
              <a:rPr lang="sr-Latn-RS" dirty="0"/>
              <a:t>. </a:t>
            </a:r>
            <a:r>
              <a:rPr lang="sr-Latn-RS" dirty="0" err="1"/>
              <a:t>Also</a:t>
            </a:r>
            <a:r>
              <a:rPr lang="sr-Latn-RS" dirty="0"/>
              <a:t>, </a:t>
            </a:r>
            <a:r>
              <a:rPr lang="sr-Latn-RS" dirty="0" err="1"/>
              <a:t>there</a:t>
            </a:r>
            <a:r>
              <a:rPr lang="sr-Latn-RS" dirty="0"/>
              <a:t> </a:t>
            </a:r>
            <a:r>
              <a:rPr lang="sr-Latn-RS" dirty="0" err="1"/>
              <a:t>was</a:t>
            </a:r>
            <a:r>
              <a:rPr lang="sr-Latn-RS" dirty="0"/>
              <a:t> no </a:t>
            </a:r>
            <a:r>
              <a:rPr lang="sr-Latn-RS" dirty="0" err="1"/>
              <a:t>history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any</a:t>
            </a:r>
            <a:r>
              <a:rPr lang="sr-Latn-RS" dirty="0"/>
              <a:t> </a:t>
            </a:r>
            <a:r>
              <a:rPr lang="sr-Latn-RS" dirty="0" err="1"/>
              <a:t>urinary</a:t>
            </a:r>
            <a:r>
              <a:rPr lang="sr-Latn-RS" dirty="0"/>
              <a:t> </a:t>
            </a:r>
            <a:r>
              <a:rPr lang="sr-Latn-RS" dirty="0" err="1"/>
              <a:t>complaints</a:t>
            </a:r>
            <a:r>
              <a:rPr lang="sr-Latn-RS" dirty="0"/>
              <a:t>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 err="1"/>
              <a:t>growth</a:t>
            </a:r>
            <a:r>
              <a:rPr lang="sr-Latn-RS" dirty="0"/>
              <a:t> </a:t>
            </a:r>
            <a:r>
              <a:rPr lang="sr-Latn-RS" dirty="0" err="1"/>
              <a:t>failure</a:t>
            </a:r>
            <a:r>
              <a:rPr lang="sr-Latn-RS" dirty="0"/>
              <a:t>. </a:t>
            </a:r>
            <a:r>
              <a:rPr lang="sr-Latn-RS" dirty="0" err="1"/>
              <a:t>All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boys</a:t>
            </a:r>
            <a:r>
              <a:rPr lang="sr-Latn-RS" dirty="0"/>
              <a:t> had </a:t>
            </a:r>
            <a:r>
              <a:rPr lang="sr-Latn-RS" dirty="0" err="1"/>
              <a:t>undergone</a:t>
            </a:r>
            <a:r>
              <a:rPr lang="sr-Latn-RS" dirty="0"/>
              <a:t> one-</a:t>
            </a:r>
            <a:r>
              <a:rPr lang="sr-Latn-RS" dirty="0" err="1"/>
              <a:t>sided</a:t>
            </a:r>
            <a:r>
              <a:rPr lang="sr-Latn-RS" dirty="0"/>
              <a:t> </a:t>
            </a:r>
            <a:r>
              <a:rPr lang="sr-Latn-RS" dirty="0" err="1"/>
              <a:t>orchidopexy</a:t>
            </a:r>
            <a:r>
              <a:rPr lang="sr-Latn-RS" dirty="0"/>
              <a:t> at </a:t>
            </a:r>
            <a:r>
              <a:rPr lang="sr-Latn-RS" dirty="0" err="1"/>
              <a:t>local</a:t>
            </a:r>
            <a:r>
              <a:rPr lang="sr-Latn-RS" dirty="0"/>
              <a:t> </a:t>
            </a:r>
            <a:r>
              <a:rPr lang="sr-Latn-RS" dirty="0" err="1"/>
              <a:t>hospital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were</a:t>
            </a:r>
            <a:r>
              <a:rPr lang="sr-Latn-RS" dirty="0"/>
              <a:t> </a:t>
            </a:r>
            <a:r>
              <a:rPr lang="sr-Latn-RS" dirty="0" err="1"/>
              <a:t>progressing</a:t>
            </a:r>
            <a:r>
              <a:rPr lang="sr-Latn-RS" dirty="0"/>
              <a:t> </a:t>
            </a:r>
            <a:r>
              <a:rPr lang="sr-Latn-RS" dirty="0" err="1"/>
              <a:t>well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spontanous</a:t>
            </a:r>
            <a:r>
              <a:rPr lang="sr-Latn-RS" dirty="0"/>
              <a:t> </a:t>
            </a:r>
            <a:r>
              <a:rPr lang="sr-Latn-RS" dirty="0" err="1"/>
              <a:t>onset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puberty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17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76E1-AA65-6342-9FE4-8EF09960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Search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7D4D-947E-9C4E-98B8-D0BD90F7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Total </a:t>
            </a:r>
            <a:r>
              <a:rPr lang="sr-Latn-RS" dirty="0" err="1"/>
              <a:t>variants</a:t>
            </a:r>
            <a:r>
              <a:rPr lang="sr-Latn-RS" dirty="0"/>
              <a:t> (13177)</a:t>
            </a:r>
          </a:p>
          <a:p>
            <a:r>
              <a:rPr lang="sr-Latn-RS" dirty="0" err="1"/>
              <a:t>Filters</a:t>
            </a:r>
            <a:r>
              <a:rPr lang="sr-Latn-RS" dirty="0"/>
              <a:t> </a:t>
            </a:r>
            <a:r>
              <a:rPr lang="sr-Latn-RS" dirty="0" err="1"/>
              <a:t>used</a:t>
            </a:r>
            <a:r>
              <a:rPr lang="sr-Latn-RS" dirty="0"/>
              <a:t>:</a:t>
            </a:r>
            <a:br>
              <a:rPr lang="sr-Latn-RS" dirty="0"/>
            </a:br>
            <a:r>
              <a:rPr lang="sr-Latn-RS" dirty="0"/>
              <a:t>- </a:t>
            </a:r>
            <a:r>
              <a:rPr lang="sr-Latn-RS" dirty="0" err="1"/>
              <a:t>remove</a:t>
            </a:r>
            <a:r>
              <a:rPr lang="sr-Latn-RS" dirty="0"/>
              <a:t> </a:t>
            </a:r>
            <a:r>
              <a:rPr lang="sr-Latn-RS" dirty="0" err="1"/>
              <a:t>common</a:t>
            </a:r>
            <a:r>
              <a:rPr lang="sr-Latn-RS" dirty="0"/>
              <a:t> ( 4705)</a:t>
            </a:r>
            <a:br>
              <a:rPr lang="sr-Latn-RS" dirty="0"/>
            </a:br>
            <a:r>
              <a:rPr lang="sr-Latn-RS" dirty="0"/>
              <a:t>- </a:t>
            </a:r>
            <a:r>
              <a:rPr lang="sr-Latn-RS" dirty="0" err="1"/>
              <a:t>remove</a:t>
            </a:r>
            <a:r>
              <a:rPr lang="sr-Latn-RS" dirty="0"/>
              <a:t> </a:t>
            </a:r>
            <a:r>
              <a:rPr lang="sr-Latn-RS" dirty="0" err="1"/>
              <a:t>silent</a:t>
            </a:r>
            <a:r>
              <a:rPr lang="sr-Latn-RS" dirty="0"/>
              <a:t> ( 4629)</a:t>
            </a:r>
            <a:br>
              <a:rPr lang="sr-Latn-RS" dirty="0"/>
            </a:br>
            <a:r>
              <a:rPr lang="sr-Latn-RS" dirty="0"/>
              <a:t>- </a:t>
            </a:r>
            <a:r>
              <a:rPr lang="sr-Latn-RS" dirty="0" err="1"/>
              <a:t>exonic</a:t>
            </a:r>
            <a:r>
              <a:rPr lang="sr-Latn-RS" dirty="0"/>
              <a:t> </a:t>
            </a:r>
            <a:r>
              <a:rPr lang="sr-Latn-RS" dirty="0" err="1"/>
              <a:t>only</a:t>
            </a:r>
            <a:r>
              <a:rPr lang="sr-Latn-RS" dirty="0"/>
              <a:t> ( 341)</a:t>
            </a:r>
            <a:br>
              <a:rPr lang="sr-Latn-RS" dirty="0"/>
            </a:br>
            <a:r>
              <a:rPr lang="sr-Latn-RS" dirty="0"/>
              <a:t>- de novo </a:t>
            </a:r>
            <a:r>
              <a:rPr lang="sr-Latn-RS" dirty="0" err="1"/>
              <a:t>only</a:t>
            </a:r>
            <a:r>
              <a:rPr lang="sr-Latn-RS" dirty="0"/>
              <a:t>  ( 153)</a:t>
            </a:r>
          </a:p>
        </p:txBody>
      </p:sp>
    </p:spTree>
    <p:extLst>
      <p:ext uri="{BB962C8B-B14F-4D97-AF65-F5344CB8AC3E}">
        <p14:creationId xmlns:p14="http://schemas.microsoft.com/office/powerpoint/2010/main" val="22730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3D59-B387-AC46-BDCA-9C8FD16C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258" y="565168"/>
            <a:ext cx="7958331" cy="1077229"/>
          </a:xfrm>
        </p:spPr>
        <p:txBody>
          <a:bodyPr/>
          <a:lstStyle/>
          <a:p>
            <a:r>
              <a:rPr lang="sr-Latn-RS" dirty="0"/>
              <a:t>AURKC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4C2E0-9D33-3342-BCF6-06D59E38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258" y="1466328"/>
            <a:ext cx="7796540" cy="3997828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 err="1"/>
              <a:t>Chromosome</a:t>
            </a:r>
            <a:r>
              <a:rPr lang="sr-Latn-RS" dirty="0"/>
              <a:t>: 19</a:t>
            </a:r>
          </a:p>
          <a:p>
            <a:r>
              <a:rPr lang="sr-Latn-RS" dirty="0" err="1"/>
              <a:t>Genotype</a:t>
            </a:r>
            <a:r>
              <a:rPr lang="sr-Latn-RS" dirty="0"/>
              <a:t>: C:C ; CG:C</a:t>
            </a:r>
          </a:p>
          <a:p>
            <a:r>
              <a:rPr lang="sr-Latn-RS" dirty="0" err="1"/>
              <a:t>Function</a:t>
            </a:r>
            <a:r>
              <a:rPr lang="sr-Latn-RS" dirty="0"/>
              <a:t>: </a:t>
            </a:r>
            <a:r>
              <a:rPr lang="hr-HR" dirty="0" err="1"/>
              <a:t>Serine</a:t>
            </a:r>
            <a:r>
              <a:rPr lang="hr-HR" dirty="0"/>
              <a:t>/</a:t>
            </a:r>
            <a:r>
              <a:rPr lang="hr-HR" dirty="0" err="1"/>
              <a:t>threonine</a:t>
            </a:r>
            <a:r>
              <a:rPr lang="hr-HR" dirty="0"/>
              <a:t>-protein </a:t>
            </a:r>
            <a:r>
              <a:rPr lang="hr-HR" dirty="0" err="1"/>
              <a:t>kinase</a:t>
            </a:r>
            <a:r>
              <a:rPr lang="hr-HR" dirty="0"/>
              <a:t> </a:t>
            </a:r>
            <a:r>
              <a:rPr lang="hr-HR" dirty="0" err="1"/>
              <a:t>component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chromosomal</a:t>
            </a:r>
            <a:r>
              <a:rPr lang="hr-HR" dirty="0"/>
              <a:t> </a:t>
            </a:r>
            <a:r>
              <a:rPr lang="hr-HR" dirty="0" err="1"/>
              <a:t>passenger</a:t>
            </a:r>
            <a:r>
              <a:rPr lang="hr-HR" dirty="0"/>
              <a:t> complex (CPC), a complex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acts</a:t>
            </a:r>
            <a:r>
              <a:rPr lang="hr-HR" dirty="0"/>
              <a:t> as a </a:t>
            </a:r>
            <a:r>
              <a:rPr lang="hr-HR" dirty="0" err="1"/>
              <a:t>key</a:t>
            </a:r>
            <a:r>
              <a:rPr lang="hr-HR" dirty="0"/>
              <a:t> regulator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mitosis</a:t>
            </a:r>
            <a:r>
              <a:rPr lang="hr-HR" dirty="0"/>
              <a:t>. </a:t>
            </a:r>
            <a:r>
              <a:rPr lang="hr-HR" dirty="0" err="1"/>
              <a:t>The</a:t>
            </a:r>
            <a:r>
              <a:rPr lang="hr-HR" dirty="0"/>
              <a:t> CPC complex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essential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centromere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ensuring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chromosome</a:t>
            </a:r>
            <a:r>
              <a:rPr lang="hr-HR" dirty="0"/>
              <a:t> </a:t>
            </a:r>
            <a:r>
              <a:rPr lang="hr-HR" dirty="0" err="1"/>
              <a:t>alignment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segregation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required</a:t>
            </a:r>
            <a:r>
              <a:rPr lang="hr-HR" dirty="0"/>
              <a:t> for </a:t>
            </a:r>
            <a:r>
              <a:rPr lang="hr-HR" dirty="0" err="1"/>
              <a:t>chromatin-induced</a:t>
            </a:r>
            <a:r>
              <a:rPr lang="hr-HR" dirty="0"/>
              <a:t> </a:t>
            </a:r>
            <a:r>
              <a:rPr lang="hr-HR" dirty="0" err="1"/>
              <a:t>microtubule</a:t>
            </a:r>
            <a:r>
              <a:rPr lang="hr-HR" dirty="0"/>
              <a:t> </a:t>
            </a:r>
            <a:r>
              <a:rPr lang="hr-HR" dirty="0" err="1"/>
              <a:t>stabilization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spindle</a:t>
            </a:r>
            <a:r>
              <a:rPr lang="hr-HR" dirty="0"/>
              <a:t> </a:t>
            </a:r>
            <a:r>
              <a:rPr lang="hr-HR" dirty="0" err="1"/>
              <a:t>assembly</a:t>
            </a:r>
            <a:r>
              <a:rPr lang="hr-HR" dirty="0"/>
              <a:t>. </a:t>
            </a:r>
            <a:r>
              <a:rPr lang="hr-HR" dirty="0" err="1"/>
              <a:t>Plays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a role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meiosis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more </a:t>
            </a:r>
            <a:r>
              <a:rPr lang="hr-HR" dirty="0" err="1"/>
              <a:t>particularly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spermatogenesis</a:t>
            </a:r>
            <a:r>
              <a:rPr lang="hr-HR" dirty="0"/>
              <a:t>.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redundant</a:t>
            </a:r>
            <a:r>
              <a:rPr lang="hr-HR" dirty="0"/>
              <a:t> </a:t>
            </a:r>
            <a:r>
              <a:rPr lang="hr-HR" dirty="0" err="1"/>
              <a:t>cellular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AURKB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rescue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AURKB </a:t>
            </a:r>
            <a:r>
              <a:rPr lang="hr-HR" dirty="0" err="1"/>
              <a:t>knockdown</a:t>
            </a:r>
            <a:r>
              <a:rPr lang="hr-HR" dirty="0"/>
              <a:t>.</a:t>
            </a:r>
          </a:p>
          <a:p>
            <a:r>
              <a:rPr lang="hr-HR" dirty="0" err="1"/>
              <a:t>Expression</a:t>
            </a:r>
            <a:r>
              <a:rPr lang="hr-HR" dirty="0"/>
              <a:t>: </a:t>
            </a:r>
            <a:r>
              <a:rPr lang="hr-HR" dirty="0" err="1"/>
              <a:t>Isoform</a:t>
            </a:r>
            <a:r>
              <a:rPr lang="hr-HR" dirty="0"/>
              <a:t> 1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isoform</a:t>
            </a:r>
            <a:r>
              <a:rPr lang="hr-HR" dirty="0"/>
              <a:t> 2 are </a:t>
            </a:r>
            <a:r>
              <a:rPr lang="hr-HR" dirty="0" err="1"/>
              <a:t>expressed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testis. </a:t>
            </a:r>
            <a:r>
              <a:rPr lang="hr-HR" dirty="0" err="1"/>
              <a:t>Elevated</a:t>
            </a:r>
            <a:r>
              <a:rPr lang="hr-HR" dirty="0"/>
              <a:t> </a:t>
            </a:r>
            <a:r>
              <a:rPr lang="hr-HR" dirty="0" err="1"/>
              <a:t>expression</a:t>
            </a:r>
            <a:r>
              <a:rPr lang="hr-HR" dirty="0"/>
              <a:t> </a:t>
            </a:r>
            <a:r>
              <a:rPr lang="hr-HR" dirty="0" err="1"/>
              <a:t>levels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seen</a:t>
            </a:r>
            <a:r>
              <a:rPr lang="hr-HR" dirty="0"/>
              <a:t> </a:t>
            </a:r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subset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cancer</a:t>
            </a:r>
            <a:r>
              <a:rPr lang="hr-HR" dirty="0"/>
              <a:t> </a:t>
            </a:r>
            <a:r>
              <a:rPr lang="hr-HR" dirty="0" err="1"/>
              <a:t>cell</a:t>
            </a:r>
            <a:r>
              <a:rPr lang="hr-HR" dirty="0"/>
              <a:t> </a:t>
            </a:r>
            <a:r>
              <a:rPr lang="hr-HR" dirty="0" err="1"/>
              <a:t>lines</a:t>
            </a:r>
            <a:r>
              <a:rPr lang="hr-HR" dirty="0"/>
              <a:t>.</a:t>
            </a:r>
          </a:p>
          <a:p>
            <a:r>
              <a:rPr lang="hr-HR" b="1" dirty="0" err="1"/>
              <a:t>Related</a:t>
            </a:r>
            <a:r>
              <a:rPr lang="hr-HR" b="1" dirty="0"/>
              <a:t> </a:t>
            </a:r>
            <a:r>
              <a:rPr lang="hr-HR" b="1" dirty="0" err="1"/>
              <a:t>disease</a:t>
            </a:r>
            <a:r>
              <a:rPr lang="hr-HR" b="1" dirty="0"/>
              <a:t>: </a:t>
            </a:r>
            <a:r>
              <a:rPr lang="hr-HR" b="1" dirty="0" err="1"/>
              <a:t>Spermatogenic</a:t>
            </a:r>
            <a:r>
              <a:rPr lang="hr-HR" b="1" dirty="0"/>
              <a:t> </a:t>
            </a:r>
            <a:r>
              <a:rPr lang="hr-HR" b="1" dirty="0" err="1"/>
              <a:t>failure</a:t>
            </a:r>
            <a:r>
              <a:rPr lang="hr-HR" b="1" dirty="0"/>
              <a:t> 5</a:t>
            </a:r>
            <a:r>
              <a:rPr lang="hr-HR" dirty="0"/>
              <a:t> </a:t>
            </a:r>
            <a:r>
              <a:rPr lang="hr-HR" b="1" dirty="0"/>
              <a:t>(SPGF5).</a:t>
            </a:r>
            <a:r>
              <a:rPr lang="hr-HR" dirty="0"/>
              <a:t> 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infertility</a:t>
            </a:r>
            <a:r>
              <a:rPr lang="hr-HR" dirty="0"/>
              <a:t> </a:t>
            </a:r>
            <a:r>
              <a:rPr lang="hr-HR" dirty="0" err="1"/>
              <a:t>disorder</a:t>
            </a:r>
            <a:r>
              <a:rPr lang="hr-HR" dirty="0"/>
              <a:t> </a:t>
            </a:r>
            <a:r>
              <a:rPr lang="hr-HR" dirty="0" err="1"/>
              <a:t>caused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spermatogenesis</a:t>
            </a:r>
            <a:r>
              <a:rPr lang="hr-HR" dirty="0"/>
              <a:t> </a:t>
            </a:r>
            <a:r>
              <a:rPr lang="hr-HR" dirty="0" err="1"/>
              <a:t>defects</a:t>
            </a:r>
            <a:r>
              <a:rPr lang="hr-HR" dirty="0"/>
              <a:t>. </a:t>
            </a:r>
            <a:r>
              <a:rPr lang="hr-HR" dirty="0" err="1"/>
              <a:t>Semen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affected</a:t>
            </a:r>
            <a:r>
              <a:rPr lang="hr-HR" dirty="0"/>
              <a:t> </a:t>
            </a:r>
            <a:r>
              <a:rPr lang="hr-HR" dirty="0" err="1"/>
              <a:t>men</a:t>
            </a:r>
            <a:r>
              <a:rPr lang="hr-HR" dirty="0"/>
              <a:t> show </a:t>
            </a:r>
            <a:r>
              <a:rPr lang="hr-HR" dirty="0" err="1"/>
              <a:t>close</a:t>
            </a:r>
            <a:r>
              <a:rPr lang="hr-HR" dirty="0"/>
              <a:t> to 100% </a:t>
            </a:r>
            <a:r>
              <a:rPr lang="hr-HR" dirty="0" err="1"/>
              <a:t>morphologically</a:t>
            </a:r>
            <a:r>
              <a:rPr lang="hr-HR" dirty="0"/>
              <a:t> </a:t>
            </a:r>
            <a:r>
              <a:rPr lang="hr-HR" dirty="0" err="1"/>
              <a:t>abnormal</a:t>
            </a:r>
            <a:r>
              <a:rPr lang="hr-HR" dirty="0"/>
              <a:t> </a:t>
            </a:r>
            <a:r>
              <a:rPr lang="hr-HR" dirty="0" err="1"/>
              <a:t>multiflagellar</a:t>
            </a:r>
            <a:r>
              <a:rPr lang="hr-HR" dirty="0"/>
              <a:t> </a:t>
            </a:r>
            <a:r>
              <a:rPr lang="hr-HR" dirty="0" err="1"/>
              <a:t>spermatozoa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low</a:t>
            </a:r>
            <a:r>
              <a:rPr lang="hr-HR" dirty="0"/>
              <a:t> </a:t>
            </a:r>
            <a:r>
              <a:rPr lang="hr-HR" dirty="0" err="1"/>
              <a:t>motility</a:t>
            </a:r>
            <a:r>
              <a:rPr lang="hr-HR" dirty="0"/>
              <a:t>, </a:t>
            </a:r>
            <a:r>
              <a:rPr lang="hr-HR" dirty="0" err="1"/>
              <a:t>oversized</a:t>
            </a:r>
            <a:r>
              <a:rPr lang="hr-HR" dirty="0"/>
              <a:t> </a:t>
            </a:r>
            <a:r>
              <a:rPr lang="hr-HR" dirty="0" err="1"/>
              <a:t>irregular</a:t>
            </a:r>
            <a:r>
              <a:rPr lang="hr-HR" dirty="0"/>
              <a:t> </a:t>
            </a:r>
            <a:r>
              <a:rPr lang="hr-HR" dirty="0" err="1"/>
              <a:t>heads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abnormal</a:t>
            </a:r>
            <a:r>
              <a:rPr lang="hr-HR" dirty="0"/>
              <a:t> </a:t>
            </a:r>
            <a:r>
              <a:rPr lang="hr-HR" dirty="0" err="1"/>
              <a:t>midpiece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acrosome</a:t>
            </a:r>
            <a:r>
              <a:rPr lang="hr-HR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8566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B8DE-8C34-EA48-8D14-F166D9A5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CFTR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5581-5C4C-0D4E-A889-637DAF7CF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626" y="1494902"/>
            <a:ext cx="10259212" cy="5363097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err="1"/>
              <a:t>Chromosome</a:t>
            </a:r>
            <a:r>
              <a:rPr lang="sr-Latn-RS" dirty="0"/>
              <a:t>: 7</a:t>
            </a:r>
          </a:p>
          <a:p>
            <a:r>
              <a:rPr lang="sr-Latn-RS" dirty="0" err="1"/>
              <a:t>Genotype</a:t>
            </a:r>
            <a:r>
              <a:rPr lang="sr-Latn-RS" dirty="0"/>
              <a:t>: G:G; G:A</a:t>
            </a:r>
          </a:p>
          <a:p>
            <a:r>
              <a:rPr lang="sr-Latn-RS" dirty="0" err="1"/>
              <a:t>Function</a:t>
            </a:r>
            <a:r>
              <a:rPr lang="sr-Latn-RS" dirty="0"/>
              <a:t>: </a:t>
            </a:r>
            <a:r>
              <a:rPr lang="hr-HR" dirty="0" err="1"/>
              <a:t>Epithelial</a:t>
            </a:r>
            <a:r>
              <a:rPr lang="hr-HR" dirty="0"/>
              <a:t> ion </a:t>
            </a:r>
            <a:r>
              <a:rPr lang="hr-HR" dirty="0" err="1"/>
              <a:t>channel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plays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important</a:t>
            </a:r>
            <a:r>
              <a:rPr lang="hr-HR" dirty="0"/>
              <a:t> role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regulation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epithelial</a:t>
            </a:r>
            <a:r>
              <a:rPr lang="hr-HR" dirty="0"/>
              <a:t> ion </a:t>
            </a:r>
            <a:r>
              <a:rPr lang="hr-HR" dirty="0" err="1"/>
              <a:t>and</a:t>
            </a:r>
            <a:r>
              <a:rPr lang="hr-HR" dirty="0"/>
              <a:t> water transport </a:t>
            </a:r>
            <a:r>
              <a:rPr lang="hr-HR" dirty="0" err="1"/>
              <a:t>and</a:t>
            </a:r>
            <a:r>
              <a:rPr lang="hr-HR" dirty="0"/>
              <a:t> fluid </a:t>
            </a:r>
            <a:r>
              <a:rPr lang="hr-HR" dirty="0" err="1"/>
              <a:t>homeostasis</a:t>
            </a:r>
            <a:r>
              <a:rPr lang="hr-HR" dirty="0"/>
              <a:t>. </a:t>
            </a:r>
            <a:r>
              <a:rPr lang="hr-HR" dirty="0" err="1"/>
              <a:t>Mediates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transport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chloride</a:t>
            </a:r>
            <a:r>
              <a:rPr lang="hr-HR" dirty="0"/>
              <a:t> </a:t>
            </a:r>
            <a:r>
              <a:rPr lang="hr-HR" dirty="0" err="1"/>
              <a:t>ions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cell</a:t>
            </a:r>
            <a:r>
              <a:rPr lang="hr-HR" dirty="0"/>
              <a:t> membrane. </a:t>
            </a:r>
            <a:r>
              <a:rPr lang="hr-HR" dirty="0" err="1"/>
              <a:t>The</a:t>
            </a:r>
            <a:r>
              <a:rPr lang="hr-HR" dirty="0"/>
              <a:t> ion </a:t>
            </a:r>
            <a:r>
              <a:rPr lang="hr-HR" dirty="0" err="1"/>
              <a:t>channel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permeable</a:t>
            </a:r>
            <a:r>
              <a:rPr lang="hr-HR" dirty="0"/>
              <a:t> to HCO(3-); </a:t>
            </a:r>
            <a:r>
              <a:rPr lang="hr-HR" dirty="0" err="1"/>
              <a:t>selectivity</a:t>
            </a:r>
            <a:r>
              <a:rPr lang="hr-HR" dirty="0"/>
              <a:t> </a:t>
            </a:r>
            <a:r>
              <a:rPr lang="hr-HR" dirty="0" err="1"/>
              <a:t>depends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extracellular</a:t>
            </a:r>
            <a:r>
              <a:rPr lang="hr-HR" dirty="0"/>
              <a:t> </a:t>
            </a:r>
            <a:r>
              <a:rPr lang="hr-HR" dirty="0" err="1"/>
              <a:t>chloride</a:t>
            </a:r>
            <a:r>
              <a:rPr lang="hr-HR" dirty="0"/>
              <a:t> </a:t>
            </a:r>
            <a:r>
              <a:rPr lang="hr-HR" dirty="0" err="1"/>
              <a:t>concentration</a:t>
            </a:r>
            <a:r>
              <a:rPr lang="hr-HR" dirty="0"/>
              <a:t>.  May </a:t>
            </a:r>
            <a:r>
              <a:rPr lang="hr-HR" dirty="0" err="1"/>
              <a:t>regulate</a:t>
            </a:r>
            <a:r>
              <a:rPr lang="hr-HR" dirty="0"/>
              <a:t> </a:t>
            </a:r>
            <a:r>
              <a:rPr lang="hr-HR" dirty="0" err="1"/>
              <a:t>bicarbonate</a:t>
            </a:r>
            <a:r>
              <a:rPr lang="hr-HR" dirty="0"/>
              <a:t> </a:t>
            </a:r>
            <a:r>
              <a:rPr lang="hr-HR" dirty="0" err="1"/>
              <a:t>secretion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salvage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epithelial</a:t>
            </a:r>
            <a:r>
              <a:rPr lang="hr-HR" dirty="0"/>
              <a:t> </a:t>
            </a:r>
            <a:r>
              <a:rPr lang="hr-HR" dirty="0" err="1"/>
              <a:t>cells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regulating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transporter SLC4A7.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inhibit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chloride</a:t>
            </a:r>
            <a:r>
              <a:rPr lang="hr-HR" dirty="0"/>
              <a:t> </a:t>
            </a:r>
            <a:r>
              <a:rPr lang="hr-HR" dirty="0" err="1"/>
              <a:t>channel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ANO1. </a:t>
            </a:r>
            <a:r>
              <a:rPr lang="hr-HR" dirty="0" err="1"/>
              <a:t>Plays</a:t>
            </a:r>
            <a:r>
              <a:rPr lang="hr-HR" dirty="0"/>
              <a:t> a role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chloride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bicarbonate</a:t>
            </a:r>
            <a:r>
              <a:rPr lang="hr-HR" dirty="0"/>
              <a:t> </a:t>
            </a:r>
            <a:r>
              <a:rPr lang="hr-HR" dirty="0" err="1"/>
              <a:t>homeostasis</a:t>
            </a:r>
            <a:r>
              <a:rPr lang="hr-HR" dirty="0"/>
              <a:t> </a:t>
            </a:r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sperm</a:t>
            </a:r>
            <a:r>
              <a:rPr lang="hr-HR" dirty="0"/>
              <a:t> </a:t>
            </a:r>
            <a:r>
              <a:rPr lang="hr-HR" dirty="0" err="1"/>
              <a:t>epididymal</a:t>
            </a:r>
            <a:r>
              <a:rPr lang="hr-HR" dirty="0"/>
              <a:t> </a:t>
            </a:r>
            <a:r>
              <a:rPr lang="hr-HR" dirty="0" err="1"/>
              <a:t>maturation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capacitation</a:t>
            </a:r>
            <a:r>
              <a:rPr lang="hr-HR" dirty="0"/>
              <a:t>. </a:t>
            </a:r>
          </a:p>
          <a:p>
            <a:r>
              <a:rPr lang="sr-Latn-RS" dirty="0" err="1"/>
              <a:t>Expression</a:t>
            </a:r>
            <a:r>
              <a:rPr lang="sr-Latn-RS" dirty="0"/>
              <a:t>: </a:t>
            </a:r>
            <a:r>
              <a:rPr lang="hr-HR" dirty="0" err="1"/>
              <a:t>Expressed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respiratory</a:t>
            </a:r>
            <a:r>
              <a:rPr lang="hr-HR" dirty="0"/>
              <a:t> </a:t>
            </a:r>
            <a:r>
              <a:rPr lang="hr-HR" dirty="0" err="1"/>
              <a:t>airway</a:t>
            </a:r>
            <a:r>
              <a:rPr lang="hr-HR" dirty="0"/>
              <a:t>,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bronchial</a:t>
            </a:r>
            <a:r>
              <a:rPr lang="hr-HR" dirty="0"/>
              <a:t> </a:t>
            </a:r>
            <a:r>
              <a:rPr lang="hr-HR" dirty="0" err="1"/>
              <a:t>epithelium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female</a:t>
            </a:r>
            <a:r>
              <a:rPr lang="hr-HR" dirty="0"/>
              <a:t> </a:t>
            </a:r>
            <a:r>
              <a:rPr lang="hr-HR" dirty="0" err="1"/>
              <a:t>reproductive</a:t>
            </a:r>
            <a:r>
              <a:rPr lang="hr-HR" dirty="0"/>
              <a:t> </a:t>
            </a:r>
            <a:r>
              <a:rPr lang="hr-HR" dirty="0" err="1"/>
              <a:t>tract</a:t>
            </a:r>
            <a:r>
              <a:rPr lang="hr-HR" dirty="0"/>
              <a:t>,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oviduct</a:t>
            </a:r>
            <a:r>
              <a:rPr lang="hr-HR" dirty="0"/>
              <a:t>. </a:t>
            </a:r>
            <a:r>
              <a:rPr lang="hr-HR" dirty="0" err="1"/>
              <a:t>Detected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pancreatic</a:t>
            </a:r>
            <a:r>
              <a:rPr lang="hr-HR" dirty="0"/>
              <a:t> </a:t>
            </a:r>
            <a:r>
              <a:rPr lang="hr-HR" dirty="0" err="1"/>
              <a:t>intercalated</a:t>
            </a:r>
            <a:r>
              <a:rPr lang="hr-HR" dirty="0"/>
              <a:t> </a:t>
            </a:r>
            <a:r>
              <a:rPr lang="hr-HR" dirty="0" err="1"/>
              <a:t>ducts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exocrine</a:t>
            </a:r>
            <a:r>
              <a:rPr lang="hr-HR" dirty="0"/>
              <a:t> </a:t>
            </a:r>
            <a:r>
              <a:rPr lang="hr-HR" dirty="0" err="1"/>
              <a:t>tissue</a:t>
            </a:r>
            <a:r>
              <a:rPr lang="hr-HR" dirty="0"/>
              <a:t>, on </a:t>
            </a:r>
            <a:r>
              <a:rPr lang="hr-HR" dirty="0" err="1"/>
              <a:t>epithelial</a:t>
            </a:r>
            <a:r>
              <a:rPr lang="hr-HR" dirty="0"/>
              <a:t> </a:t>
            </a:r>
            <a:r>
              <a:rPr lang="hr-HR" dirty="0" err="1"/>
              <a:t>cells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intralobular</a:t>
            </a:r>
            <a:r>
              <a:rPr lang="hr-HR" dirty="0"/>
              <a:t> </a:t>
            </a:r>
            <a:r>
              <a:rPr lang="hr-HR" dirty="0" err="1"/>
              <a:t>striated</a:t>
            </a:r>
            <a:r>
              <a:rPr lang="hr-HR" dirty="0"/>
              <a:t> </a:t>
            </a:r>
            <a:r>
              <a:rPr lang="hr-HR" dirty="0" err="1"/>
              <a:t>ducts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sublingual</a:t>
            </a:r>
            <a:r>
              <a:rPr lang="hr-HR" dirty="0"/>
              <a:t> </a:t>
            </a:r>
            <a:r>
              <a:rPr lang="hr-HR" dirty="0" err="1"/>
              <a:t>salivary</a:t>
            </a:r>
            <a:r>
              <a:rPr lang="hr-HR" dirty="0"/>
              <a:t> </a:t>
            </a:r>
            <a:r>
              <a:rPr lang="hr-HR" dirty="0" err="1"/>
              <a:t>glands</a:t>
            </a:r>
            <a:r>
              <a:rPr lang="hr-HR" dirty="0"/>
              <a:t>, on </a:t>
            </a:r>
            <a:r>
              <a:rPr lang="hr-HR" dirty="0" err="1"/>
              <a:t>apical</a:t>
            </a:r>
            <a:r>
              <a:rPr lang="hr-HR" dirty="0"/>
              <a:t> </a:t>
            </a:r>
            <a:r>
              <a:rPr lang="hr-HR" dirty="0" err="1"/>
              <a:t>membranes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crypt</a:t>
            </a:r>
            <a:r>
              <a:rPr lang="hr-HR" dirty="0"/>
              <a:t> </a:t>
            </a:r>
            <a:r>
              <a:rPr lang="hr-HR" dirty="0" err="1"/>
              <a:t>cells</a:t>
            </a:r>
            <a:r>
              <a:rPr lang="hr-HR" dirty="0"/>
              <a:t> </a:t>
            </a:r>
            <a:r>
              <a:rPr lang="hr-HR" dirty="0" err="1"/>
              <a:t>throughout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intestine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reabsorptive</a:t>
            </a:r>
            <a:r>
              <a:rPr lang="hr-HR" dirty="0"/>
              <a:t> </a:t>
            </a:r>
            <a:r>
              <a:rPr lang="hr-HR" dirty="0" err="1"/>
              <a:t>duct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eccrine</a:t>
            </a:r>
            <a:r>
              <a:rPr lang="hr-HR" dirty="0"/>
              <a:t> </a:t>
            </a:r>
            <a:r>
              <a:rPr lang="hr-HR" dirty="0" err="1"/>
              <a:t>sweat</a:t>
            </a:r>
            <a:r>
              <a:rPr lang="hr-HR" dirty="0"/>
              <a:t> </a:t>
            </a:r>
            <a:r>
              <a:rPr lang="hr-HR" dirty="0" err="1"/>
              <a:t>glands</a:t>
            </a:r>
            <a:endParaRPr lang="hr-HR" dirty="0"/>
          </a:p>
          <a:p>
            <a:r>
              <a:rPr lang="hr-HR" dirty="0" err="1"/>
              <a:t>Related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: </a:t>
            </a:r>
            <a:r>
              <a:rPr lang="hr-HR" b="1" dirty="0" err="1"/>
              <a:t>Congenital</a:t>
            </a:r>
            <a:r>
              <a:rPr lang="hr-HR" b="1" dirty="0"/>
              <a:t> </a:t>
            </a:r>
            <a:r>
              <a:rPr lang="hr-HR" b="1" dirty="0" err="1"/>
              <a:t>bilateral</a:t>
            </a:r>
            <a:r>
              <a:rPr lang="hr-HR" b="1" dirty="0"/>
              <a:t> </a:t>
            </a:r>
            <a:r>
              <a:rPr lang="hr-HR" b="1" dirty="0" err="1"/>
              <a:t>absence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vas </a:t>
            </a:r>
            <a:r>
              <a:rPr lang="hr-HR" b="1" dirty="0" err="1"/>
              <a:t>deferens</a:t>
            </a:r>
            <a:r>
              <a:rPr lang="hr-HR" dirty="0"/>
              <a:t> </a:t>
            </a:r>
            <a:r>
              <a:rPr lang="hr-HR" b="1" dirty="0"/>
              <a:t>(CBAVD).</a:t>
            </a:r>
            <a:r>
              <a:rPr lang="hr-HR" dirty="0"/>
              <a:t> 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cause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sterility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could</a:t>
            </a:r>
            <a:r>
              <a:rPr lang="hr-HR" dirty="0"/>
              <a:t> </a:t>
            </a:r>
            <a:r>
              <a:rPr lang="hr-HR" dirty="0" err="1"/>
              <a:t>represent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incomplete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cystic</a:t>
            </a:r>
            <a:r>
              <a:rPr lang="hr-HR" dirty="0"/>
              <a:t> </a:t>
            </a:r>
            <a:r>
              <a:rPr lang="hr-HR" dirty="0" err="1"/>
              <a:t>fibrosis</a:t>
            </a:r>
            <a:r>
              <a:rPr lang="hr-HR" dirty="0"/>
              <a:t>, as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majority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men</a:t>
            </a:r>
            <a:r>
              <a:rPr lang="hr-HR" dirty="0"/>
              <a:t> </a:t>
            </a:r>
            <a:r>
              <a:rPr lang="hr-HR" dirty="0" err="1"/>
              <a:t>suffering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cystic</a:t>
            </a:r>
            <a:r>
              <a:rPr lang="hr-HR" dirty="0"/>
              <a:t> </a:t>
            </a:r>
            <a:r>
              <a:rPr lang="hr-HR" dirty="0" err="1"/>
              <a:t>fibrosis</a:t>
            </a:r>
            <a:r>
              <a:rPr lang="hr-HR" dirty="0"/>
              <a:t> </a:t>
            </a:r>
            <a:r>
              <a:rPr lang="hr-HR" dirty="0" err="1"/>
              <a:t>lack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vas </a:t>
            </a:r>
            <a:r>
              <a:rPr lang="hr-HR" dirty="0" err="1"/>
              <a:t>deferens</a:t>
            </a:r>
            <a:r>
              <a:rPr lang="hr-HR" dirty="0"/>
              <a:t>.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9306-4561-5842-933F-10484FE3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29" y="0"/>
            <a:ext cx="2356713" cy="23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0202-C167-3341-A12F-524A34A3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E37F-5D7B-4443-94A9-0A98B8C7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34" y="1346670"/>
            <a:ext cx="10679165" cy="551133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err="1"/>
              <a:t>Chromosome</a:t>
            </a:r>
            <a:r>
              <a:rPr lang="sr-Latn-RS" dirty="0"/>
              <a:t>: 7</a:t>
            </a:r>
          </a:p>
          <a:p>
            <a:r>
              <a:rPr lang="sr-Latn-RS" dirty="0" err="1"/>
              <a:t>Genotype</a:t>
            </a:r>
            <a:r>
              <a:rPr lang="sr-Latn-RS" dirty="0"/>
              <a:t>: G:A; G:G</a:t>
            </a:r>
          </a:p>
          <a:p>
            <a:r>
              <a:rPr lang="sr-Latn-RS" dirty="0" err="1"/>
              <a:t>Function</a:t>
            </a:r>
            <a:r>
              <a:rPr lang="sr-Latn-RS" dirty="0"/>
              <a:t>: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enzyme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required</a:t>
            </a:r>
            <a:r>
              <a:rPr lang="hr-HR" dirty="0"/>
              <a:t> for </a:t>
            </a:r>
            <a:r>
              <a:rPr lang="hr-HR" dirty="0" err="1"/>
              <a:t>electron</a:t>
            </a:r>
            <a:r>
              <a:rPr lang="hr-HR" dirty="0"/>
              <a:t> transfer </a:t>
            </a:r>
            <a:r>
              <a:rPr lang="hr-HR" dirty="0" err="1"/>
              <a:t>from</a:t>
            </a:r>
            <a:r>
              <a:rPr lang="hr-HR" dirty="0"/>
              <a:t> NADP to </a:t>
            </a:r>
            <a:r>
              <a:rPr lang="hr-HR" dirty="0" err="1"/>
              <a:t>cytochrome</a:t>
            </a:r>
            <a:r>
              <a:rPr lang="hr-HR" dirty="0"/>
              <a:t> P450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microsomes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provide </a:t>
            </a:r>
            <a:r>
              <a:rPr lang="hr-HR" dirty="0" err="1"/>
              <a:t>electron</a:t>
            </a:r>
            <a:r>
              <a:rPr lang="hr-HR" dirty="0"/>
              <a:t> transfer to </a:t>
            </a:r>
            <a:r>
              <a:rPr lang="hr-HR" dirty="0" err="1"/>
              <a:t>heme</a:t>
            </a:r>
            <a:r>
              <a:rPr lang="hr-HR" dirty="0"/>
              <a:t> </a:t>
            </a:r>
            <a:r>
              <a:rPr lang="hr-HR" dirty="0" err="1"/>
              <a:t>oxygenase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cytochrome</a:t>
            </a:r>
            <a:r>
              <a:rPr lang="hr-HR" dirty="0"/>
              <a:t> B5.</a:t>
            </a:r>
          </a:p>
          <a:p>
            <a:r>
              <a:rPr lang="hr-HR" dirty="0" err="1"/>
              <a:t>Related</a:t>
            </a:r>
            <a:r>
              <a:rPr lang="hr-HR" dirty="0"/>
              <a:t> </a:t>
            </a:r>
            <a:r>
              <a:rPr lang="hr-HR" dirty="0" err="1"/>
              <a:t>diseases</a:t>
            </a:r>
            <a:r>
              <a:rPr lang="hr-HR" dirty="0"/>
              <a:t>: </a:t>
            </a:r>
            <a:r>
              <a:rPr lang="hr-HR" b="1" dirty="0" err="1"/>
              <a:t>Antley-Bixler</a:t>
            </a:r>
            <a:r>
              <a:rPr lang="hr-HR" b="1" dirty="0"/>
              <a:t> </a:t>
            </a:r>
            <a:r>
              <a:rPr lang="hr-HR" b="1" dirty="0" err="1"/>
              <a:t>syndrome</a:t>
            </a:r>
            <a:r>
              <a:rPr lang="hr-HR" b="1" dirty="0"/>
              <a:t>,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genital</a:t>
            </a:r>
            <a:r>
              <a:rPr lang="hr-HR" b="1" dirty="0"/>
              <a:t> </a:t>
            </a:r>
            <a:r>
              <a:rPr lang="hr-HR" b="1" dirty="0" err="1"/>
              <a:t>anomalies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disordered</a:t>
            </a:r>
            <a:r>
              <a:rPr lang="hr-HR" b="1" dirty="0"/>
              <a:t> </a:t>
            </a:r>
            <a:r>
              <a:rPr lang="hr-HR" b="1" dirty="0" err="1"/>
              <a:t>steroidogenesis</a:t>
            </a:r>
            <a:r>
              <a:rPr lang="hr-HR" dirty="0"/>
              <a:t> </a:t>
            </a:r>
            <a:r>
              <a:rPr lang="hr-HR" b="1" dirty="0"/>
              <a:t>(ABS1).</a:t>
            </a:r>
            <a:r>
              <a:rPr lang="hr-HR" dirty="0"/>
              <a:t> A </a:t>
            </a:r>
            <a:r>
              <a:rPr lang="hr-HR" dirty="0" err="1"/>
              <a:t>disease</a:t>
            </a:r>
            <a:r>
              <a:rPr lang="hr-HR" dirty="0"/>
              <a:t> </a:t>
            </a:r>
            <a:r>
              <a:rPr lang="hr-HR" dirty="0" err="1"/>
              <a:t>characterized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Antley-Bixler</a:t>
            </a:r>
            <a:r>
              <a:rPr lang="hr-HR" dirty="0"/>
              <a:t> </a:t>
            </a:r>
            <a:r>
              <a:rPr lang="hr-HR" dirty="0" err="1"/>
              <a:t>syndrome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steroidogenesis</a:t>
            </a:r>
            <a:r>
              <a:rPr lang="hr-HR" dirty="0"/>
              <a:t> </a:t>
            </a:r>
            <a:r>
              <a:rPr lang="hr-HR" dirty="0" err="1"/>
              <a:t>defects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abnormal</a:t>
            </a:r>
            <a:r>
              <a:rPr lang="hr-HR" dirty="0"/>
              <a:t> </a:t>
            </a:r>
            <a:r>
              <a:rPr lang="hr-HR" dirty="0" err="1"/>
              <a:t>genitalia</a:t>
            </a:r>
            <a:r>
              <a:rPr lang="hr-HR" dirty="0"/>
              <a:t>. </a:t>
            </a:r>
            <a:r>
              <a:rPr lang="hr-HR" dirty="0" err="1"/>
              <a:t>Craniosynostosis</a:t>
            </a:r>
            <a:r>
              <a:rPr lang="hr-HR" dirty="0"/>
              <a:t>, </a:t>
            </a:r>
            <a:r>
              <a:rPr lang="hr-HR" dirty="0" err="1"/>
              <a:t>radiohumeral</a:t>
            </a:r>
            <a:r>
              <a:rPr lang="hr-HR" dirty="0"/>
              <a:t> </a:t>
            </a:r>
            <a:r>
              <a:rPr lang="hr-HR" dirty="0" err="1"/>
              <a:t>synostosis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perinatal</a:t>
            </a:r>
            <a:r>
              <a:rPr lang="hr-HR" dirty="0"/>
              <a:t> period, </a:t>
            </a:r>
            <a:r>
              <a:rPr lang="hr-HR" dirty="0" err="1"/>
              <a:t>midface</a:t>
            </a:r>
            <a:r>
              <a:rPr lang="hr-HR" dirty="0"/>
              <a:t> </a:t>
            </a:r>
            <a:r>
              <a:rPr lang="hr-HR" dirty="0" err="1"/>
              <a:t>hypoplasia</a:t>
            </a:r>
            <a:r>
              <a:rPr lang="hr-HR" dirty="0"/>
              <a:t>, </a:t>
            </a:r>
            <a:r>
              <a:rPr lang="hr-HR" dirty="0" err="1"/>
              <a:t>choanal</a:t>
            </a:r>
            <a:r>
              <a:rPr lang="hr-HR" dirty="0"/>
              <a:t> </a:t>
            </a:r>
            <a:r>
              <a:rPr lang="hr-HR" dirty="0" err="1"/>
              <a:t>stenosis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atresia</a:t>
            </a:r>
            <a:r>
              <a:rPr lang="hr-HR" dirty="0"/>
              <a:t>, </a:t>
            </a:r>
            <a:r>
              <a:rPr lang="hr-HR" dirty="0" err="1"/>
              <a:t>femoral</a:t>
            </a:r>
            <a:r>
              <a:rPr lang="hr-HR" dirty="0"/>
              <a:t> </a:t>
            </a:r>
            <a:r>
              <a:rPr lang="hr-HR" dirty="0" err="1"/>
              <a:t>bowing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multiple</a:t>
            </a:r>
            <a:r>
              <a:rPr lang="hr-HR" dirty="0"/>
              <a:t> </a:t>
            </a:r>
            <a:r>
              <a:rPr lang="hr-HR" dirty="0" err="1"/>
              <a:t>joint</a:t>
            </a:r>
            <a:r>
              <a:rPr lang="hr-HR" dirty="0"/>
              <a:t> </a:t>
            </a:r>
            <a:r>
              <a:rPr lang="hr-HR" dirty="0" err="1"/>
              <a:t>contractures</a:t>
            </a:r>
            <a:r>
              <a:rPr lang="hr-HR" dirty="0"/>
              <a:t>.</a:t>
            </a:r>
          </a:p>
          <a:p>
            <a:r>
              <a:rPr lang="hr-HR" b="1" dirty="0" err="1"/>
              <a:t>Disordered</a:t>
            </a:r>
            <a:r>
              <a:rPr lang="hr-HR" b="1" dirty="0"/>
              <a:t> </a:t>
            </a:r>
            <a:r>
              <a:rPr lang="hr-HR" b="1" dirty="0" err="1"/>
              <a:t>steroidogenesis</a:t>
            </a:r>
            <a:r>
              <a:rPr lang="hr-HR" b="1" dirty="0"/>
              <a:t> </a:t>
            </a:r>
            <a:r>
              <a:rPr lang="hr-HR" b="1" dirty="0" err="1"/>
              <a:t>due</a:t>
            </a:r>
            <a:r>
              <a:rPr lang="hr-HR" b="1" dirty="0"/>
              <a:t> to </a:t>
            </a:r>
            <a:r>
              <a:rPr lang="hr-HR" b="1" dirty="0" err="1"/>
              <a:t>cytochrome</a:t>
            </a:r>
            <a:r>
              <a:rPr lang="hr-HR" b="1" dirty="0"/>
              <a:t> P450 </a:t>
            </a:r>
            <a:r>
              <a:rPr lang="hr-HR" b="1" dirty="0" err="1"/>
              <a:t>oxidoreductase</a:t>
            </a:r>
            <a:r>
              <a:rPr lang="hr-HR" b="1" dirty="0"/>
              <a:t> </a:t>
            </a:r>
            <a:r>
              <a:rPr lang="hr-HR" b="1" dirty="0" err="1"/>
              <a:t>deficiency</a:t>
            </a:r>
            <a:r>
              <a:rPr lang="hr-HR" dirty="0"/>
              <a:t> </a:t>
            </a:r>
            <a:r>
              <a:rPr lang="hr-HR" b="1" dirty="0"/>
              <a:t>(DISPORD).</a:t>
            </a:r>
            <a:r>
              <a:rPr lang="hr-HR" dirty="0"/>
              <a:t> A </a:t>
            </a:r>
            <a:r>
              <a:rPr lang="hr-HR" dirty="0" err="1"/>
              <a:t>disorder</a:t>
            </a:r>
            <a:r>
              <a:rPr lang="hr-HR" dirty="0"/>
              <a:t> </a:t>
            </a:r>
            <a:r>
              <a:rPr lang="hr-HR" dirty="0" err="1"/>
              <a:t>resulting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rare</a:t>
            </a:r>
            <a:r>
              <a:rPr lang="hr-HR" dirty="0"/>
              <a:t> </a:t>
            </a:r>
            <a:r>
              <a:rPr lang="hr-HR" dirty="0" err="1"/>
              <a:t>variant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congenital</a:t>
            </a:r>
            <a:r>
              <a:rPr lang="hr-HR" dirty="0"/>
              <a:t> </a:t>
            </a:r>
            <a:r>
              <a:rPr lang="hr-HR" dirty="0" err="1"/>
              <a:t>adrenal</a:t>
            </a:r>
            <a:r>
              <a:rPr lang="hr-HR" dirty="0"/>
              <a:t> </a:t>
            </a:r>
            <a:r>
              <a:rPr lang="hr-HR" dirty="0" err="1"/>
              <a:t>hyperplasia</a:t>
            </a:r>
            <a:r>
              <a:rPr lang="hr-HR" dirty="0"/>
              <a:t>,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apparent</a:t>
            </a:r>
            <a:r>
              <a:rPr lang="hr-HR" dirty="0"/>
              <a:t> </a:t>
            </a:r>
            <a:r>
              <a:rPr lang="hr-HR" dirty="0" err="1"/>
              <a:t>combined</a:t>
            </a:r>
            <a:r>
              <a:rPr lang="hr-HR" dirty="0"/>
              <a:t> P450C17 </a:t>
            </a:r>
            <a:r>
              <a:rPr lang="hr-HR" dirty="0" err="1"/>
              <a:t>and</a:t>
            </a:r>
            <a:r>
              <a:rPr lang="hr-HR" dirty="0"/>
              <a:t> P450C21 </a:t>
            </a:r>
            <a:r>
              <a:rPr lang="hr-HR" dirty="0" err="1"/>
              <a:t>deficiency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accumulation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steroid </a:t>
            </a:r>
            <a:r>
              <a:rPr lang="hr-HR" dirty="0" err="1"/>
              <a:t>metabolites</a:t>
            </a:r>
            <a:r>
              <a:rPr lang="hr-HR" dirty="0"/>
              <a:t>. </a:t>
            </a:r>
            <a:r>
              <a:rPr lang="hr-HR" dirty="0" err="1"/>
              <a:t>Affected</a:t>
            </a:r>
            <a:r>
              <a:rPr lang="hr-HR" dirty="0"/>
              <a:t> </a:t>
            </a:r>
            <a:r>
              <a:rPr lang="hr-HR" dirty="0" err="1"/>
              <a:t>girls</a:t>
            </a:r>
            <a:r>
              <a:rPr lang="hr-HR" dirty="0"/>
              <a:t> are </a:t>
            </a:r>
            <a:r>
              <a:rPr lang="hr-HR" dirty="0" err="1"/>
              <a:t>born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ambiguous</a:t>
            </a:r>
            <a:r>
              <a:rPr lang="hr-HR" dirty="0"/>
              <a:t> </a:t>
            </a:r>
            <a:r>
              <a:rPr lang="hr-HR" dirty="0" err="1"/>
              <a:t>genitalia</a:t>
            </a:r>
            <a:r>
              <a:rPr lang="hr-HR" dirty="0"/>
              <a:t>, but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circulating</a:t>
            </a:r>
            <a:r>
              <a:rPr lang="hr-HR" dirty="0"/>
              <a:t> </a:t>
            </a:r>
            <a:r>
              <a:rPr lang="hr-HR" dirty="0" err="1"/>
              <a:t>androgens</a:t>
            </a:r>
            <a:r>
              <a:rPr lang="hr-HR" dirty="0"/>
              <a:t> are </a:t>
            </a:r>
            <a:r>
              <a:rPr lang="hr-HR" dirty="0" err="1"/>
              <a:t>low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virilization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progress</a:t>
            </a:r>
            <a:r>
              <a:rPr lang="hr-HR" dirty="0"/>
              <a:t>. </a:t>
            </a:r>
            <a:r>
              <a:rPr lang="hr-HR" dirty="0" err="1"/>
              <a:t>Conversely</a:t>
            </a:r>
            <a:r>
              <a:rPr lang="hr-HR" dirty="0"/>
              <a:t>, </a:t>
            </a:r>
            <a:r>
              <a:rPr lang="hr-HR" dirty="0" err="1"/>
              <a:t>affected</a:t>
            </a:r>
            <a:r>
              <a:rPr lang="hr-HR" dirty="0"/>
              <a:t> </a:t>
            </a:r>
            <a:r>
              <a:rPr lang="hr-HR" dirty="0" err="1"/>
              <a:t>boys</a:t>
            </a:r>
            <a:r>
              <a:rPr lang="hr-HR" dirty="0"/>
              <a:t> are </a:t>
            </a:r>
            <a:r>
              <a:rPr lang="hr-HR" dirty="0" err="1"/>
              <a:t>sometimes</a:t>
            </a:r>
            <a:r>
              <a:rPr lang="hr-HR" dirty="0"/>
              <a:t> </a:t>
            </a:r>
            <a:r>
              <a:rPr lang="hr-HR" dirty="0" err="1"/>
              <a:t>born</a:t>
            </a:r>
            <a:r>
              <a:rPr lang="hr-HR" dirty="0"/>
              <a:t> </a:t>
            </a:r>
            <a:r>
              <a:rPr lang="hr-HR" dirty="0" err="1"/>
              <a:t>undermasculinized</a:t>
            </a:r>
            <a:r>
              <a:rPr lang="hr-HR" dirty="0"/>
              <a:t>. Boys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girls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bone </a:t>
            </a:r>
            <a:r>
              <a:rPr lang="hr-HR" dirty="0" err="1"/>
              <a:t>malformations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86238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{D713D84F-62F7-194C-B34A-006344F8493B}tf16401378</Template>
  <TotalTime>854</TotalTime>
  <Words>335</Words>
  <Application>Microsoft Macintosh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Case 4: Familial bilateral cryptochidism</vt:lpstr>
      <vt:lpstr>Case description</vt:lpstr>
      <vt:lpstr>Search</vt:lpstr>
      <vt:lpstr>AURKC</vt:lpstr>
      <vt:lpstr>CFTR</vt:lpstr>
      <vt:lpstr>POR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4: Familial bilateral cryptochidism</dc:title>
  <dc:creator>Adriana Ključarić</dc:creator>
  <cp:lastModifiedBy>Adriana Ključarić</cp:lastModifiedBy>
  <cp:revision>6</cp:revision>
  <dcterms:created xsi:type="dcterms:W3CDTF">2020-01-28T18:14:11Z</dcterms:created>
  <dcterms:modified xsi:type="dcterms:W3CDTF">2020-01-29T08:28:36Z</dcterms:modified>
</cp:coreProperties>
</file>