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EC-77EA-48BC-ABC5-D3F3168F6107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DC62CB-209A-44B9-891D-4E42B3BB4F1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EC-77EA-48BC-ABC5-D3F3168F6107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2CB-209A-44B9-891D-4E42B3BB4F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EC-77EA-48BC-ABC5-D3F3168F6107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2CB-209A-44B9-891D-4E42B3BB4F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EC-77EA-48BC-ABC5-D3F3168F6107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2CB-209A-44B9-891D-4E42B3BB4F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EC-77EA-48BC-ABC5-D3F3168F6107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2CB-209A-44B9-891D-4E42B3BB4F14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EC-77EA-48BC-ABC5-D3F3168F6107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2CB-209A-44B9-891D-4E42B3BB4F14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EC-77EA-48BC-ABC5-D3F3168F6107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2CB-209A-44B9-891D-4E42B3BB4F14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EC-77EA-48BC-ABC5-D3F3168F6107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2CB-209A-44B9-891D-4E42B3BB4F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EC-77EA-48BC-ABC5-D3F3168F6107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2CB-209A-44B9-891D-4E42B3BB4F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EC-77EA-48BC-ABC5-D3F3168F6107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2CB-209A-44B9-891D-4E42B3BB4F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D1EC-77EA-48BC-ABC5-D3F3168F6107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C62CB-209A-44B9-891D-4E42B3BB4F14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396D1EC-77EA-48BC-ABC5-D3F3168F6107}" type="datetimeFigureOut">
              <a:rPr lang="hr-HR" smtClean="0"/>
              <a:t>4.11.2019.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CDC62CB-209A-44B9-891D-4E42B3BB4F14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>
                <a:effectLst/>
              </a:rPr>
              <a:t>Genetic differences in drug metabolism - the example of NAT2</a:t>
            </a:r>
            <a:endParaRPr lang="hr-HR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by</a:t>
            </a:r>
            <a:r>
              <a:rPr lang="hr-HR" dirty="0" smtClean="0"/>
              <a:t> Daniel </a:t>
            </a:r>
            <a:r>
              <a:rPr lang="hr-HR" dirty="0" err="1" smtClean="0"/>
              <a:t>Huebner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0091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Pharmacogenetics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molecular biological techniques to study</a:t>
            </a:r>
            <a:r>
              <a:rPr lang="hr-HR" dirty="0"/>
              <a:t/>
            </a:r>
            <a:br>
              <a:rPr lang="hr-HR" dirty="0"/>
            </a:br>
            <a:r>
              <a:rPr lang="en-US" dirty="0" smtClean="0"/>
              <a:t>genes in relation to drug therapy</a:t>
            </a:r>
          </a:p>
          <a:p>
            <a:endParaRPr lang="hr-HR" dirty="0" smtClean="0"/>
          </a:p>
          <a:p>
            <a:r>
              <a:rPr lang="hr-HR" dirty="0" err="1" smtClean="0"/>
              <a:t>there</a:t>
            </a:r>
            <a:r>
              <a:rPr lang="hr-HR" dirty="0" smtClean="0"/>
              <a:t> are </a:t>
            </a:r>
            <a:r>
              <a:rPr lang="en-US" dirty="0"/>
              <a:t>differences in individual responses to drugs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err="1" smtClean="0"/>
              <a:t>these</a:t>
            </a:r>
            <a:r>
              <a:rPr lang="hr-HR" dirty="0" smtClean="0"/>
              <a:t> are </a:t>
            </a:r>
            <a:r>
              <a:rPr lang="hr-HR" dirty="0" err="1" smtClean="0"/>
              <a:t>mostly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en-US" dirty="0" smtClean="0"/>
              <a:t>regard </a:t>
            </a:r>
            <a:r>
              <a:rPr lang="en-US" dirty="0"/>
              <a:t>to </a:t>
            </a:r>
            <a:r>
              <a:rPr lang="en-US" dirty="0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drugs</a:t>
            </a:r>
            <a:r>
              <a:rPr lang="en-US" dirty="0" smtClean="0"/>
              <a:t> </a:t>
            </a:r>
            <a:r>
              <a:rPr lang="en-US" dirty="0"/>
              <a:t>metabolism and transport in the body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10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>
                <a:effectLst/>
              </a:rPr>
              <a:t>G</a:t>
            </a:r>
            <a:r>
              <a:rPr lang="hr-HR" dirty="0" err="1" smtClean="0">
                <a:effectLst/>
              </a:rPr>
              <a:t>enetic</a:t>
            </a:r>
            <a:r>
              <a:rPr lang="hr-HR" dirty="0" smtClean="0">
                <a:effectLst/>
              </a:rPr>
              <a:t> </a:t>
            </a:r>
            <a:r>
              <a:rPr lang="hr-HR" dirty="0" err="1">
                <a:effectLst/>
              </a:rPr>
              <a:t>polymorphism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err="1" smtClean="0"/>
              <a:t>this</a:t>
            </a:r>
            <a:r>
              <a:rPr lang="hr-HR" dirty="0" smtClean="0"/>
              <a:t> </a:t>
            </a:r>
            <a:r>
              <a:rPr lang="en-US" dirty="0" smtClean="0"/>
              <a:t>occurs if</a:t>
            </a:r>
            <a:r>
              <a:rPr lang="hr-HR" dirty="0" smtClean="0"/>
              <a:t>:</a:t>
            </a:r>
            <a:r>
              <a:rPr lang="hr-HR" dirty="0"/>
              <a:t/>
            </a:r>
            <a:br>
              <a:rPr lang="hr-HR" dirty="0"/>
            </a:br>
            <a:r>
              <a:rPr lang="en-US" dirty="0" smtClean="0"/>
              <a:t>a </a:t>
            </a:r>
            <a:r>
              <a:rPr lang="en-US" dirty="0"/>
              <a:t>single gene responsible for producing a </a:t>
            </a:r>
            <a:r>
              <a:rPr lang="en-US" dirty="0" err="1"/>
              <a:t>metabolising</a:t>
            </a:r>
            <a:r>
              <a:rPr lang="en-US" dirty="0"/>
              <a:t> enzyme has a variant allele with the arbitrary frequency of 1%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519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effectLst/>
              </a:rPr>
              <a:t>N-</a:t>
            </a:r>
            <a:r>
              <a:rPr lang="hr-HR" dirty="0" err="1">
                <a:effectLst/>
              </a:rPr>
              <a:t>Acetyltransferase</a:t>
            </a:r>
            <a:r>
              <a:rPr lang="hr-HR" dirty="0">
                <a:effectLst/>
              </a:rPr>
              <a:t/>
            </a:r>
            <a:br>
              <a:rPr lang="hr-HR" dirty="0">
                <a:effectLst/>
              </a:rPr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slow </a:t>
            </a:r>
            <a:r>
              <a:rPr lang="en-US" dirty="0" err="1" smtClean="0"/>
              <a:t>acetylator</a:t>
            </a:r>
            <a:r>
              <a:rPr lang="en-US" dirty="0" smtClean="0"/>
              <a:t> and a fast </a:t>
            </a:r>
            <a:r>
              <a:rPr lang="en-US" dirty="0" err="1" smtClean="0"/>
              <a:t>acetylator</a:t>
            </a:r>
            <a:r>
              <a:rPr lang="en-US" dirty="0" smtClean="0"/>
              <a:t> phenotype </a:t>
            </a:r>
            <a:endParaRPr lang="hr-HR" dirty="0"/>
          </a:p>
          <a:p>
            <a:r>
              <a:rPr lang="en-US" dirty="0" smtClean="0"/>
              <a:t>acetylation </a:t>
            </a:r>
            <a:r>
              <a:rPr lang="en-US" dirty="0"/>
              <a:t>polymorphism describes a type of genetic polymorphism of a drug metabolizing </a:t>
            </a:r>
            <a:r>
              <a:rPr lang="hr-HR" dirty="0" err="1" smtClean="0"/>
              <a:t>enzyme</a:t>
            </a:r>
            <a:endParaRPr lang="hr-HR" dirty="0" smtClean="0"/>
          </a:p>
          <a:p>
            <a:r>
              <a:rPr lang="hr-HR" dirty="0" err="1" smtClean="0"/>
              <a:t>each</a:t>
            </a:r>
            <a:r>
              <a:rPr lang="hr-HR" dirty="0" smtClean="0"/>
              <a:t> </a:t>
            </a:r>
            <a:r>
              <a:rPr lang="hr-HR" dirty="0" err="1" smtClean="0"/>
              <a:t>acetylator</a:t>
            </a:r>
            <a:r>
              <a:rPr lang="hr-HR" dirty="0" smtClean="0"/>
              <a:t> </a:t>
            </a:r>
            <a:r>
              <a:rPr lang="hr-HR" dirty="0" err="1" smtClean="0"/>
              <a:t>phenotype</a:t>
            </a:r>
            <a:r>
              <a:rPr lang="hr-HR" dirty="0" smtClean="0"/>
              <a:t> </a:t>
            </a:r>
            <a:r>
              <a:rPr lang="hr-HR" dirty="0" err="1" smtClean="0"/>
              <a:t>experiences</a:t>
            </a:r>
            <a:r>
              <a:rPr lang="hr-HR" dirty="0" smtClean="0"/>
              <a:t> </a:t>
            </a:r>
            <a:r>
              <a:rPr lang="hr-HR" dirty="0" err="1" smtClean="0"/>
              <a:t>toxicity</a:t>
            </a:r>
            <a:r>
              <a:rPr lang="hr-HR" dirty="0" smtClean="0"/>
              <a:t> </a:t>
            </a:r>
            <a:r>
              <a:rPr lang="hr-HR" dirty="0" err="1" smtClean="0"/>
              <a:t>from</a:t>
            </a:r>
            <a:r>
              <a:rPr lang="hr-HR" dirty="0" smtClean="0"/>
              <a:t> </a:t>
            </a:r>
            <a:r>
              <a:rPr lang="hr-HR" dirty="0" err="1" smtClean="0"/>
              <a:t>different</a:t>
            </a:r>
            <a:r>
              <a:rPr lang="hr-HR" dirty="0" smtClean="0"/>
              <a:t> </a:t>
            </a:r>
            <a:r>
              <a:rPr lang="hr-HR" dirty="0" err="1" smtClean="0"/>
              <a:t>drugs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725140"/>
              </p:ext>
            </p:extLst>
          </p:nvPr>
        </p:nvGraphicFramePr>
        <p:xfrm>
          <a:off x="1187624" y="4725144"/>
          <a:ext cx="6096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Fast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acetylator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Slow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acetylator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sz="1800" b="0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isoniazid</a:t>
                      </a:r>
                      <a:r>
                        <a:rPr lang="hr-HR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hr-HR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b="0" i="0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hydralazine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b="0" i="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isoniazid</a:t>
                      </a:r>
                      <a:r>
                        <a:rPr lang="hr-HR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hr-HR" sz="18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sulfonamides</a:t>
                      </a:r>
                      <a:r>
                        <a:rPr lang="hr-HR" sz="1800" b="0" i="0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hr-HR" sz="1800" b="0" i="0" kern="1200" dirty="0" err="1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procainamide</a:t>
                      </a:r>
                      <a:r>
                        <a:rPr lang="hr-HR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hr-HR" sz="1800" b="0" i="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r-HR" sz="1800" b="0" i="0" kern="1200" dirty="0" err="1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hydralazine</a:t>
                      </a:r>
                      <a:endParaRPr lang="hr-H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322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>
                <a:effectLst/>
              </a:rPr>
              <a:t>N</a:t>
            </a:r>
            <a:r>
              <a:rPr lang="hr-HR" dirty="0">
                <a:effectLst/>
              </a:rPr>
              <a:t>-</a:t>
            </a:r>
            <a:r>
              <a:rPr lang="hr-HR" dirty="0" err="1">
                <a:effectLst/>
              </a:rPr>
              <a:t>acetyltransferases</a:t>
            </a:r>
            <a:r>
              <a:rPr lang="hr-HR" dirty="0">
                <a:effectLst/>
              </a:rPr>
              <a:t> </a:t>
            </a:r>
            <a:r>
              <a:rPr lang="hr-HR" dirty="0" smtClean="0">
                <a:effectLst/>
              </a:rPr>
              <a:t>NAT2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 an important role in the biotransformation of a plethora of aromatic amine and hydrazine </a:t>
            </a:r>
            <a:r>
              <a:rPr lang="en-US" dirty="0" smtClean="0"/>
              <a:t>drugs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are </a:t>
            </a:r>
            <a:r>
              <a:rPr lang="hr-HR" dirty="0" err="1" smtClean="0"/>
              <a:t>known</a:t>
            </a:r>
            <a:r>
              <a:rPr lang="hr-HR" dirty="0" smtClean="0"/>
              <a:t> to </a:t>
            </a:r>
            <a:r>
              <a:rPr lang="hr-HR" dirty="0" err="1" smtClean="0"/>
              <a:t>play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important</a:t>
            </a:r>
            <a:r>
              <a:rPr lang="hr-HR" dirty="0" smtClean="0"/>
              <a:t> role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bioactivation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several</a:t>
            </a:r>
            <a:r>
              <a:rPr lang="hr-HR" dirty="0" smtClean="0"/>
              <a:t> </a:t>
            </a:r>
            <a:r>
              <a:rPr lang="hr-HR" dirty="0" err="1" smtClean="0"/>
              <a:t>known</a:t>
            </a:r>
            <a:r>
              <a:rPr lang="hr-HR" dirty="0" smtClean="0"/>
              <a:t> </a:t>
            </a:r>
            <a:r>
              <a:rPr lang="hr-HR" dirty="0" err="1" smtClean="0"/>
              <a:t>carcinogens</a:t>
            </a:r>
            <a:endParaRPr lang="hr-HR" dirty="0" smtClean="0"/>
          </a:p>
          <a:p>
            <a:endParaRPr lang="hr-HR" dirty="0"/>
          </a:p>
          <a:p>
            <a:r>
              <a:rPr lang="en-US" dirty="0"/>
              <a:t>polymorphisms in </a:t>
            </a:r>
            <a:r>
              <a:rPr lang="en-US" i="1" dirty="0"/>
              <a:t>NAT</a:t>
            </a:r>
            <a:r>
              <a:rPr lang="en-US" dirty="0"/>
              <a:t> genes have been associated with various cancers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65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8200200" cy="4525963"/>
          </a:xfrm>
        </p:spPr>
      </p:pic>
      <p:sp>
        <p:nvSpPr>
          <p:cNvPr id="8" name="Down Arrow 7"/>
          <p:cNvSpPr/>
          <p:nvPr/>
        </p:nvSpPr>
        <p:spPr>
          <a:xfrm>
            <a:off x="3851920" y="880534"/>
            <a:ext cx="288032" cy="1180313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Down Arrow 8"/>
          <p:cNvSpPr/>
          <p:nvPr/>
        </p:nvSpPr>
        <p:spPr>
          <a:xfrm rot="20737446">
            <a:off x="4311456" y="845756"/>
            <a:ext cx="288032" cy="1709856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251520" y="2010601"/>
            <a:ext cx="9361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/>
              <a:t>D122N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68344" y="2379933"/>
            <a:ext cx="9361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/>
              <a:t>D122N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71512" y="467437"/>
            <a:ext cx="72008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r-HR" dirty="0" err="1" smtClean="0"/>
              <a:t>CoA</a:t>
            </a:r>
            <a:endParaRPr lang="hr-HR" dirty="0"/>
          </a:p>
        </p:txBody>
      </p:sp>
      <p:sp>
        <p:nvSpPr>
          <p:cNvPr id="15" name="Down Arrow 14"/>
          <p:cNvSpPr/>
          <p:nvPr/>
        </p:nvSpPr>
        <p:spPr>
          <a:xfrm rot="18722474">
            <a:off x="1616840" y="2139723"/>
            <a:ext cx="288032" cy="1477921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Down Arrow 15"/>
          <p:cNvSpPr/>
          <p:nvPr/>
        </p:nvSpPr>
        <p:spPr>
          <a:xfrm rot="3569993">
            <a:off x="7063275" y="2486735"/>
            <a:ext cx="288032" cy="1072217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523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3" grpId="0" animBg="1"/>
      <p:bldP spid="14" grpId="0" animBg="1"/>
      <p:bldP spid="10" grpId="0" animBg="1"/>
      <p:bldP spid="15" grpId="0" animBg="1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Mutation</a:t>
            </a:r>
            <a:r>
              <a:rPr lang="hr-HR" dirty="0" smtClean="0"/>
              <a:t> </a:t>
            </a:r>
            <a:r>
              <a:rPr lang="hr-HR" dirty="0" err="1" smtClean="0"/>
              <a:t>Frequency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700808"/>
            <a:ext cx="8229600" cy="4130864"/>
          </a:xfrm>
        </p:spPr>
      </p:pic>
    </p:spTree>
    <p:extLst>
      <p:ext uri="{BB962C8B-B14F-4D97-AF65-F5344CB8AC3E}">
        <p14:creationId xmlns:p14="http://schemas.microsoft.com/office/powerpoint/2010/main" val="20240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89</TotalTime>
  <Words>111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Genetic differences in drug metabolism - the example of NAT2</vt:lpstr>
      <vt:lpstr>Pharmacogenetics</vt:lpstr>
      <vt:lpstr>Genetic polymorphism</vt:lpstr>
      <vt:lpstr>N-Acetyltransferase </vt:lpstr>
      <vt:lpstr>N-acetyltransferases NAT2</vt:lpstr>
      <vt:lpstr>PowerPoint Presentation</vt:lpstr>
      <vt:lpstr>Mutation Frequency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differences in drug metabolism - the example of NAT2</dc:title>
  <dc:creator>student</dc:creator>
  <cp:lastModifiedBy>student</cp:lastModifiedBy>
  <cp:revision>6</cp:revision>
  <dcterms:created xsi:type="dcterms:W3CDTF">2019-11-04T15:45:20Z</dcterms:created>
  <dcterms:modified xsi:type="dcterms:W3CDTF">2019-11-04T17:14:50Z</dcterms:modified>
</cp:coreProperties>
</file>