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7" r:id="rId5"/>
    <p:sldId id="259" r:id="rId6"/>
    <p:sldId id="264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96DB-13E1-4CB6-A111-9E019575DDFB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7BBB-CED8-4B3F-9BE3-B97AD85A1D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613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96DB-13E1-4CB6-A111-9E019575DDFB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7BBB-CED8-4B3F-9BE3-B97AD85A1D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386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96DB-13E1-4CB6-A111-9E019575DDFB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7BBB-CED8-4B3F-9BE3-B97AD85A1D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790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96DB-13E1-4CB6-A111-9E019575DDFB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7BBB-CED8-4B3F-9BE3-B97AD85A1D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357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96DB-13E1-4CB6-A111-9E019575DDFB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7BBB-CED8-4B3F-9BE3-B97AD85A1D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950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96DB-13E1-4CB6-A111-9E019575DDFB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7BBB-CED8-4B3F-9BE3-B97AD85A1D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080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96DB-13E1-4CB6-A111-9E019575DDFB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7BBB-CED8-4B3F-9BE3-B97AD85A1D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73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96DB-13E1-4CB6-A111-9E019575DDFB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7BBB-CED8-4B3F-9BE3-B97AD85A1D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049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96DB-13E1-4CB6-A111-9E019575DDFB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7BBB-CED8-4B3F-9BE3-B97AD85A1D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396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96DB-13E1-4CB6-A111-9E019575DDFB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7BBB-CED8-4B3F-9BE3-B97AD85A1D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3177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96DB-13E1-4CB6-A111-9E019575DDFB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7BBB-CED8-4B3F-9BE3-B97AD85A1D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156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F96DB-13E1-4CB6-A111-9E019575DDFB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A7BBB-CED8-4B3F-9BE3-B97AD85A1D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703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NGS u </a:t>
            </a:r>
            <a:r>
              <a:rPr lang="hr-HR" dirty="0" err="1" smtClean="0"/>
              <a:t>epigenetici</a:t>
            </a:r>
            <a:r>
              <a:rPr lang="hr-HR" dirty="0" smtClean="0"/>
              <a:t> i </a:t>
            </a:r>
            <a:r>
              <a:rPr lang="hr-HR" dirty="0" err="1" smtClean="0"/>
              <a:t>epigenetika</a:t>
            </a:r>
            <a:r>
              <a:rPr lang="hr-HR" dirty="0" smtClean="0"/>
              <a:t> </a:t>
            </a:r>
            <a:r>
              <a:rPr lang="hr-HR" dirty="0" err="1" smtClean="0"/>
              <a:t>u</a:t>
            </a:r>
            <a:r>
              <a:rPr lang="hr-HR" dirty="0" smtClean="0"/>
              <a:t> tumorima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r>
              <a:rPr lang="hr-HR" dirty="0" smtClean="0"/>
              <a:t>Tomislav Glavan</a:t>
            </a:r>
          </a:p>
          <a:p>
            <a:r>
              <a:rPr lang="hr-HR" dirty="0" smtClean="0"/>
              <a:t>Dora </a:t>
            </a:r>
            <a:r>
              <a:rPr lang="hr-HR" dirty="0" err="1" smtClean="0"/>
              <a:t>Kačer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779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dirty="0" err="1" smtClean="0"/>
              <a:t>Epigenetika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/>
          </a:bodyPr>
          <a:lstStyle/>
          <a:p>
            <a:r>
              <a:rPr lang="hr-HR" sz="2800" dirty="0" smtClean="0"/>
              <a:t>Mijenjanje genske ekspresije bez promjene slijeda </a:t>
            </a:r>
            <a:r>
              <a:rPr lang="hr-HR" sz="2800" dirty="0" err="1" smtClean="0"/>
              <a:t>nukleotida</a:t>
            </a:r>
            <a:endParaRPr lang="hr-HR" sz="2800" dirty="0" smtClean="0"/>
          </a:p>
          <a:p>
            <a:r>
              <a:rPr lang="hr-HR" sz="2800" dirty="0" smtClean="0"/>
              <a:t>Gene </a:t>
            </a:r>
            <a:r>
              <a:rPr lang="hr-HR" sz="2800" dirty="0" err="1" smtClean="0"/>
              <a:t>silencing</a:t>
            </a:r>
            <a:r>
              <a:rPr lang="hr-HR" sz="2800" dirty="0" smtClean="0"/>
              <a:t>/</a:t>
            </a:r>
            <a:r>
              <a:rPr lang="hr-HR" sz="2800" dirty="0" err="1" smtClean="0"/>
              <a:t>activation</a:t>
            </a:r>
            <a:endParaRPr lang="hr-HR" sz="2800" dirty="0" smtClean="0"/>
          </a:p>
          <a:p>
            <a:r>
              <a:rPr lang="hr-HR" sz="2800" dirty="0" smtClean="0"/>
              <a:t>Mehanizmi: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000" dirty="0" smtClean="0"/>
              <a:t>DNA </a:t>
            </a:r>
            <a:r>
              <a:rPr lang="hr-HR" sz="2000" dirty="0" err="1" smtClean="0"/>
              <a:t>metilacija</a:t>
            </a:r>
            <a:r>
              <a:rPr lang="hr-HR" sz="2000" dirty="0" smtClean="0"/>
              <a:t> (</a:t>
            </a:r>
            <a:r>
              <a:rPr lang="hr-HR" sz="2000" dirty="0" err="1" smtClean="0"/>
              <a:t>CpG</a:t>
            </a:r>
            <a:r>
              <a:rPr lang="hr-HR" sz="2000" dirty="0" smtClean="0"/>
              <a:t> otočići) 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000" dirty="0" err="1" smtClean="0"/>
              <a:t>Histonske</a:t>
            </a:r>
            <a:r>
              <a:rPr lang="hr-HR" sz="2000" dirty="0" smtClean="0"/>
              <a:t> modifikacije (</a:t>
            </a:r>
            <a:r>
              <a:rPr lang="hr-HR" sz="2000" dirty="0" err="1" smtClean="0"/>
              <a:t>acetilacija</a:t>
            </a:r>
            <a:r>
              <a:rPr lang="hr-HR" sz="2000" dirty="0" smtClean="0"/>
              <a:t>, </a:t>
            </a:r>
            <a:r>
              <a:rPr lang="hr-HR" sz="2000" dirty="0" err="1" smtClean="0"/>
              <a:t>metilacija</a:t>
            </a:r>
            <a:r>
              <a:rPr lang="hr-HR" sz="2000" dirty="0" smtClean="0"/>
              <a:t> i razne druge)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000" dirty="0" smtClean="0"/>
              <a:t>Promjena strukture </a:t>
            </a:r>
            <a:r>
              <a:rPr lang="hr-HR" sz="2000" dirty="0" err="1" smtClean="0"/>
              <a:t>kromatina</a:t>
            </a:r>
            <a:r>
              <a:rPr lang="hr-HR" sz="2000" dirty="0" smtClean="0"/>
              <a:t> (</a:t>
            </a:r>
            <a:r>
              <a:rPr lang="hr-HR" sz="2000" dirty="0" err="1" smtClean="0"/>
              <a:t>eukromatin</a:t>
            </a:r>
            <a:r>
              <a:rPr lang="hr-HR" sz="2000" dirty="0" smtClean="0"/>
              <a:t>/</a:t>
            </a:r>
            <a:r>
              <a:rPr lang="hr-HR" sz="2000" dirty="0" err="1" smtClean="0"/>
              <a:t>heterokromatin</a:t>
            </a:r>
            <a:r>
              <a:rPr lang="hr-HR" sz="20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000" dirty="0" err="1" smtClean="0"/>
              <a:t>microRNA</a:t>
            </a:r>
            <a:r>
              <a:rPr lang="hr-HR" sz="2000" dirty="0" smtClean="0"/>
              <a:t> (RNA degradacija)</a:t>
            </a:r>
            <a:endParaRPr lang="hr-HR" sz="2000" dirty="0"/>
          </a:p>
        </p:txBody>
      </p:sp>
      <p:pic>
        <p:nvPicPr>
          <p:cNvPr id="5122" name="Picture 2" descr="Slikovni rezultat za epigene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18634"/>
            <a:ext cx="477333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55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Tumori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Hipermetilacija</a:t>
            </a:r>
            <a:r>
              <a:rPr lang="hr-HR" dirty="0" smtClean="0"/>
              <a:t> tumor-</a:t>
            </a:r>
            <a:r>
              <a:rPr lang="hr-HR" dirty="0" err="1" smtClean="0"/>
              <a:t>supresorskih</a:t>
            </a:r>
            <a:r>
              <a:rPr lang="hr-HR" dirty="0" smtClean="0"/>
              <a:t> gena</a:t>
            </a:r>
          </a:p>
          <a:p>
            <a:r>
              <a:rPr lang="hr-HR" dirty="0" err="1" smtClean="0"/>
              <a:t>Hipometilacija</a:t>
            </a:r>
            <a:r>
              <a:rPr lang="hr-HR" dirty="0" smtClean="0"/>
              <a:t> </a:t>
            </a:r>
            <a:r>
              <a:rPr lang="hr-HR" dirty="0" err="1" smtClean="0"/>
              <a:t>protoonkogena</a:t>
            </a:r>
            <a:endParaRPr lang="hr-HR" dirty="0" smtClean="0"/>
          </a:p>
          <a:p>
            <a:r>
              <a:rPr lang="hr-HR" dirty="0" smtClean="0"/>
              <a:t>Promjene u strukturi </a:t>
            </a:r>
            <a:r>
              <a:rPr lang="hr-HR" dirty="0" err="1" smtClean="0"/>
              <a:t>kromatina</a:t>
            </a:r>
            <a:endParaRPr lang="hr-HR" dirty="0"/>
          </a:p>
        </p:txBody>
      </p:sp>
      <p:sp>
        <p:nvSpPr>
          <p:cNvPr id="4" name="AutoShape 2" descr="Slikovni rezultat za tumor ce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148" name="Picture 4" descr="Slikovni rezultat za tumor 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52820"/>
            <a:ext cx="5256584" cy="294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7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1143000"/>
          </a:xfrm>
        </p:spPr>
        <p:txBody>
          <a:bodyPr>
            <a:noAutofit/>
          </a:bodyPr>
          <a:lstStyle/>
          <a:p>
            <a:r>
              <a:rPr lang="hr-HR" sz="3600" dirty="0" smtClean="0"/>
              <a:t>Detektiranje </a:t>
            </a:r>
            <a:r>
              <a:rPr lang="hr-HR" sz="3600" dirty="0" err="1" smtClean="0"/>
              <a:t>epigenetičkih</a:t>
            </a:r>
            <a:r>
              <a:rPr lang="hr-HR" sz="3600" dirty="0" smtClean="0"/>
              <a:t> faktora u genomu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36912"/>
            <a:ext cx="4248472" cy="3960440"/>
          </a:xfrm>
        </p:spPr>
        <p:txBody>
          <a:bodyPr/>
          <a:lstStyle/>
          <a:p>
            <a:r>
              <a:rPr lang="hr-HR" dirty="0" err="1" smtClean="0"/>
              <a:t>Methylation</a:t>
            </a:r>
            <a:r>
              <a:rPr lang="hr-HR" dirty="0" smtClean="0"/>
              <a:t> </a:t>
            </a:r>
            <a:r>
              <a:rPr lang="hr-HR" dirty="0" err="1" smtClean="0"/>
              <a:t>arrays</a:t>
            </a:r>
            <a:endParaRPr lang="hr-HR" dirty="0" smtClean="0"/>
          </a:p>
          <a:p>
            <a:r>
              <a:rPr lang="hr-HR" dirty="0" err="1" smtClean="0"/>
              <a:t>Bisulfite</a:t>
            </a:r>
            <a:r>
              <a:rPr lang="hr-HR" dirty="0" smtClean="0"/>
              <a:t> </a:t>
            </a:r>
            <a:r>
              <a:rPr lang="hr-HR" dirty="0" err="1" smtClean="0"/>
              <a:t>sequencing</a:t>
            </a:r>
            <a:endParaRPr lang="hr-HR" dirty="0" smtClean="0"/>
          </a:p>
          <a:p>
            <a:r>
              <a:rPr lang="hr-HR" dirty="0" smtClean="0"/>
              <a:t>ATAC-</a:t>
            </a:r>
            <a:r>
              <a:rPr lang="hr-HR" dirty="0" err="1" smtClean="0"/>
              <a:t>seq</a:t>
            </a:r>
            <a:endParaRPr lang="hr-HR" dirty="0" smtClean="0"/>
          </a:p>
          <a:p>
            <a:r>
              <a:rPr lang="hr-HR" dirty="0" err="1" smtClean="0"/>
              <a:t>ChIP</a:t>
            </a:r>
            <a:r>
              <a:rPr lang="hr-HR" dirty="0" smtClean="0"/>
              <a:t>-</a:t>
            </a:r>
            <a:r>
              <a:rPr lang="hr-HR" dirty="0" err="1" smtClean="0"/>
              <a:t>seq</a:t>
            </a:r>
            <a:endParaRPr lang="hr-HR" dirty="0"/>
          </a:p>
        </p:txBody>
      </p:sp>
      <p:pic>
        <p:nvPicPr>
          <p:cNvPr id="1026" name="Picture 2" descr="https://media.nature.com/lw800/magazine-assets/d42473-019-00204-6/d42473-019-00204-6_172945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-35019"/>
            <a:ext cx="4139952" cy="689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23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ATAC-</a:t>
            </a:r>
            <a:r>
              <a:rPr lang="hr-HR" dirty="0" err="1" smtClean="0"/>
              <a:t>seq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3456384" cy="4785395"/>
          </a:xfrm>
        </p:spPr>
        <p:txBody>
          <a:bodyPr>
            <a:normAutofit/>
          </a:bodyPr>
          <a:lstStyle/>
          <a:p>
            <a:r>
              <a:rPr lang="en-US" sz="2400" dirty="0"/>
              <a:t>Assay for </a:t>
            </a:r>
            <a:r>
              <a:rPr lang="en-US" sz="2400" dirty="0" err="1"/>
              <a:t>Transposase</a:t>
            </a:r>
            <a:r>
              <a:rPr lang="en-US" sz="2400" dirty="0"/>
              <a:t>-Accessible Chromatin using </a:t>
            </a:r>
            <a:r>
              <a:rPr lang="en-US" sz="2400" dirty="0" smtClean="0"/>
              <a:t>sequencing</a:t>
            </a:r>
            <a:endParaRPr lang="hr-HR" sz="2400" dirty="0" smtClean="0"/>
          </a:p>
          <a:p>
            <a:r>
              <a:rPr lang="hr-HR" sz="2400" dirty="0" smtClean="0"/>
              <a:t>Tn5 </a:t>
            </a:r>
            <a:r>
              <a:rPr lang="hr-HR" sz="2400" dirty="0" err="1" smtClean="0"/>
              <a:t>Transpopase</a:t>
            </a:r>
            <a:endParaRPr lang="hr-HR" sz="2400" dirty="0" smtClean="0"/>
          </a:p>
          <a:p>
            <a:r>
              <a:rPr lang="hr-HR" sz="2400" dirty="0" smtClean="0"/>
              <a:t>„</a:t>
            </a:r>
            <a:r>
              <a:rPr lang="hr-HR" sz="2400" dirty="0" err="1" smtClean="0"/>
              <a:t>tagmentation</a:t>
            </a:r>
            <a:r>
              <a:rPr lang="hr-HR" sz="2400" dirty="0" smtClean="0"/>
              <a:t>”</a:t>
            </a:r>
            <a:endParaRPr lang="hr-HR" sz="2400" dirty="0"/>
          </a:p>
        </p:txBody>
      </p:sp>
      <p:pic>
        <p:nvPicPr>
          <p:cNvPr id="5" name="Picture 2" descr="Slikovni rezultat za atac se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84784"/>
            <a:ext cx="505319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86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Tagmentation</a:t>
            </a:r>
            <a:endParaRPr lang="hr-HR" dirty="0"/>
          </a:p>
        </p:txBody>
      </p:sp>
      <p:pic>
        <p:nvPicPr>
          <p:cNvPr id="8194" name="Picture 2" descr="Slikovni rezultat za tagm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24344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27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272808" cy="1006849"/>
          </a:xfrm>
        </p:spPr>
        <p:txBody>
          <a:bodyPr>
            <a:normAutofit fontScale="90000"/>
          </a:bodyPr>
          <a:lstStyle/>
          <a:p>
            <a:r>
              <a:rPr lang="hr-HR" b="1" dirty="0" err="1" smtClean="0"/>
              <a:t>ChIP</a:t>
            </a:r>
            <a:r>
              <a:rPr lang="hr-HR" b="1" dirty="0" smtClean="0"/>
              <a:t>-</a:t>
            </a:r>
            <a:r>
              <a:rPr lang="hr-HR" b="1" dirty="0" err="1" smtClean="0"/>
              <a:t>seq</a:t>
            </a: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sz="3000" i="1" dirty="0" err="1" smtClean="0"/>
              <a:t>chromatin</a:t>
            </a:r>
            <a:r>
              <a:rPr lang="hr-HR" sz="3000" i="1" dirty="0" smtClean="0"/>
              <a:t> </a:t>
            </a:r>
            <a:r>
              <a:rPr lang="hr-HR" sz="3000" i="1" dirty="0" err="1" smtClean="0"/>
              <a:t>immunoprecipitation</a:t>
            </a:r>
            <a:r>
              <a:rPr lang="hr-HR" sz="3000" i="1" dirty="0" smtClean="0"/>
              <a:t> </a:t>
            </a:r>
            <a:r>
              <a:rPr lang="hr-HR" sz="3000" i="1" dirty="0" err="1" smtClean="0"/>
              <a:t>sequencing</a:t>
            </a:r>
            <a:r>
              <a:rPr lang="hr-HR" sz="3000" i="1" dirty="0" smtClean="0"/>
              <a:t> </a:t>
            </a:r>
            <a:endParaRPr lang="hr-HR" b="1" dirty="0"/>
          </a:p>
        </p:txBody>
      </p:sp>
      <p:pic>
        <p:nvPicPr>
          <p:cNvPr id="2050" name="Picture 2" descr="https://scontent-vie1-1.xx.fbcdn.net/v/t1.15752-9/82291886_160270988642221_391013328706600960_n.jpg?_nc_cat=111&amp;_nc_ohc=7wqJXr-4x-UAX99LI9m&amp;_nc_ht=scontent-vie1-1.xx&amp;oh=dbe829bfb23f68d98a2a538c6c1a8ec8&amp;oe=5E9ACB4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67" y="1276335"/>
            <a:ext cx="373333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-vie1-1.xx.fbcdn.net/v/t1.15752-9/82539648_165130688136830_4984478008510251008_n.jpg?_nc_cat=106&amp;_nc_ohc=O8QpXvdJcY8AX8JsSWW&amp;_nc_ht=scontent-vie1-1.xx&amp;oh=68f735d13aa2b8446ff0467542d99201&amp;oe=5E95510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651" y="1196752"/>
            <a:ext cx="373333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67" y="4104989"/>
            <a:ext cx="373333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032" y="4104989"/>
            <a:ext cx="373333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9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188640"/>
            <a:ext cx="3240360" cy="922114"/>
          </a:xfrm>
        </p:spPr>
        <p:txBody>
          <a:bodyPr/>
          <a:lstStyle/>
          <a:p>
            <a:r>
              <a:rPr lang="hr-HR" b="1" dirty="0" err="1" smtClean="0"/>
              <a:t>ChIP</a:t>
            </a:r>
            <a:r>
              <a:rPr lang="hr-HR" b="1" dirty="0" smtClean="0"/>
              <a:t>-</a:t>
            </a:r>
            <a:r>
              <a:rPr lang="hr-HR" b="1" dirty="0" err="1" smtClean="0"/>
              <a:t>seq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628800"/>
            <a:ext cx="3733333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3733333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77072"/>
            <a:ext cx="3733333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999" y="1691807"/>
            <a:ext cx="3733333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628" y="1691607"/>
            <a:ext cx="373374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81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6632"/>
            <a:ext cx="2952328" cy="6662422"/>
          </a:xfrm>
        </p:spPr>
      </p:pic>
      <p:sp>
        <p:nvSpPr>
          <p:cNvPr id="5" name="TextBox 4"/>
          <p:cNvSpPr txBox="1"/>
          <p:nvPr/>
        </p:nvSpPr>
        <p:spPr>
          <a:xfrm>
            <a:off x="348924" y="2276872"/>
            <a:ext cx="252028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b="1" dirty="0" smtClean="0"/>
              <a:t>Antitijelo</a:t>
            </a:r>
            <a:r>
              <a:rPr lang="hr-HR" dirty="0" smtClean="0"/>
              <a:t>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u="sng" dirty="0" err="1" smtClean="0"/>
              <a:t>Fc</a:t>
            </a:r>
            <a:r>
              <a:rPr lang="hr-HR" u="sng" dirty="0" smtClean="0"/>
              <a:t> fragment</a:t>
            </a:r>
            <a:r>
              <a:rPr lang="hr-HR" dirty="0" smtClean="0"/>
              <a:t>- za magnetnu kuglicu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u="sng" dirty="0" err="1" smtClean="0"/>
              <a:t>paratop</a:t>
            </a:r>
            <a:r>
              <a:rPr lang="hr-HR" dirty="0" smtClean="0"/>
              <a:t>- vezan za protein X (koji je vezan za DNA)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3650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104</Words>
  <Application>Microsoft Office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NGS u epigenetici i epigenetika u tumorima</vt:lpstr>
      <vt:lpstr>Epigenetika</vt:lpstr>
      <vt:lpstr>Tumori</vt:lpstr>
      <vt:lpstr>Detektiranje epigenetičkih faktora u genomu</vt:lpstr>
      <vt:lpstr>ATAC-seq</vt:lpstr>
      <vt:lpstr>Tagmentation</vt:lpstr>
      <vt:lpstr>ChIP-seq chromatin immunoprecipitation sequencing </vt:lpstr>
      <vt:lpstr>ChIP-seq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student</cp:lastModifiedBy>
  <cp:revision>6</cp:revision>
  <dcterms:created xsi:type="dcterms:W3CDTF">2020-01-17T16:43:46Z</dcterms:created>
  <dcterms:modified xsi:type="dcterms:W3CDTF">2020-01-17T17:55:24Z</dcterms:modified>
</cp:coreProperties>
</file>